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Lato" panose="020F0502020204030203" pitchFamily="34" charset="0"/>
      <p:regular r:id="rId49"/>
      <p:bold r:id="rId50"/>
      <p:italic r:id="rId51"/>
      <p:boldItalic r:id="rId52"/>
    </p:embeddedFont>
    <p:embeddedFont>
      <p:font typeface="Noto Sans" panose="020B0502040504020204" pitchFamily="34" charset="0"/>
      <p:regular r:id="rId53"/>
      <p:bold r:id="rId54"/>
      <p:italic r:id="rId55"/>
      <p:boldItalic r:id="rId56"/>
    </p:embeddedFont>
    <p:embeddedFont>
      <p:font typeface="Quattrocento Sans" panose="020B0502050000020003"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1RKy+2SGN4D/9qmAwDuelaAi6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customXml" Target="../customXml/item1.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Relevant to Doc/Adv. Added benefits - two funders/exposure, support </a:t>
            </a:r>
            <a:endParaRPr/>
          </a:p>
          <a:p>
            <a:pPr marL="158750" lvl="0" indent="0" algn="l" rtl="0">
              <a:lnSpc>
                <a:spcPct val="100000"/>
              </a:lnSpc>
              <a:spcBef>
                <a:spcPts val="0"/>
              </a:spcBef>
              <a:spcAft>
                <a:spcPts val="0"/>
              </a:spcAft>
              <a:buSzPts val="1100"/>
              <a:buNone/>
            </a:pPr>
            <a:r>
              <a:rPr lang="en-GB"/>
              <a:t>Handover to Charlie after this slide </a:t>
            </a:r>
            <a:endParaRPr/>
          </a:p>
          <a:p>
            <a:pPr marL="158750" lvl="0" indent="0" algn="l" rtl="0">
              <a:lnSpc>
                <a:spcPct val="100000"/>
              </a:lnSpc>
              <a:spcBef>
                <a:spcPts val="0"/>
              </a:spcBef>
              <a:spcAft>
                <a:spcPts val="0"/>
              </a:spcAft>
              <a:buSzPts val="1100"/>
              <a:buNone/>
            </a:pPr>
            <a:r>
              <a:rPr lang="en-GB"/>
              <a:t>The Colt Foundation - Environmental and Occupational Health Research </a:t>
            </a:r>
            <a:endParaRPr/>
          </a:p>
          <a:p>
            <a:pPr marL="158750" lvl="0" indent="0" algn="l" rtl="0">
              <a:lnSpc>
                <a:spcPct val="100000"/>
              </a:lnSpc>
              <a:spcBef>
                <a:spcPts val="0"/>
              </a:spcBef>
              <a:spcAft>
                <a:spcPts val="0"/>
              </a:spcAft>
              <a:buSzPts val="1100"/>
              <a:buNone/>
            </a:pPr>
            <a:r>
              <a:rPr lang="en-GB"/>
              <a:t>Wellbeing of women - women’s health charity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176" name="Google Shape;176;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chemeClr val="dk1"/>
                </a:solidFill>
                <a:latin typeface="Calibri"/>
                <a:ea typeface="Calibri"/>
                <a:cs typeface="Calibri"/>
                <a:sym typeface="Calibri"/>
              </a:rPr>
              <a:t>12</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6" name="Google Shape;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We support applications to NIHR and other national peer reviewed funding sources for example MRC and major charities. There is a list on our website to check.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As NIHR is the main funder and contains many different funding stream we will go through this in a bit more detail.</a:t>
            </a:r>
            <a:endParaRPr/>
          </a:p>
        </p:txBody>
      </p:sp>
      <p:sp>
        <p:nvSpPr>
          <p:cNvPr id="263" name="Google Shape;26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69" name="Google Shape;26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Ten funding streams</a:t>
            </a:r>
            <a:endParaRPr/>
          </a:p>
        </p:txBody>
      </p:sp>
      <p:sp>
        <p:nvSpPr>
          <p:cNvPr id="277" name="Google Shape;27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Also Research for Social Care (RfSC) calls annually (September)</a:t>
            </a:r>
            <a:endParaRPr/>
          </a:p>
        </p:txBody>
      </p:sp>
      <p:sp>
        <p:nvSpPr>
          <p:cNvPr id="327" name="Google Shape;32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Also Research for Social Care (RfSC) calls annually (September)</a:t>
            </a:r>
            <a:endParaRPr/>
          </a:p>
        </p:txBody>
      </p:sp>
      <p:sp>
        <p:nvSpPr>
          <p:cNvPr id="336" name="Google Shape;33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45" name="Google Shape;34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GB"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sz="1200" b="0" i="0">
                <a:solidFill>
                  <a:schemeClr val="dk1"/>
                </a:solidFill>
                <a:latin typeface="Calibri"/>
                <a:ea typeface="Calibri"/>
                <a:cs typeface="Calibri"/>
                <a:sym typeface="Calibri"/>
              </a:rPr>
              <a:t>The NIHR Global Health Research Portfolio uses UK aid to fund high quality applied health research and training in areas of unmet need. The research is for the direct and primary benefit of people in low and middle income countries (LMICs).</a:t>
            </a:r>
            <a:endParaRPr/>
          </a:p>
          <a:p>
            <a:pPr marL="0" marR="0" lvl="0" indent="0" algn="l" rtl="0">
              <a:lnSpc>
                <a:spcPct val="100000"/>
              </a:lnSpc>
              <a:spcBef>
                <a:spcPts val="0"/>
              </a:spcBef>
              <a:spcAft>
                <a:spcPts val="0"/>
              </a:spcAft>
              <a:buClr>
                <a:schemeClr val="dk1"/>
              </a:buClr>
              <a:buSzPts val="1200"/>
              <a:buFont typeface="Calibri"/>
              <a:buNone/>
            </a:pPr>
            <a:r>
              <a:rPr lang="en-GB" sz="1200" b="1"/>
              <a:t>Main one: RIGHT H</a:t>
            </a:r>
            <a:r>
              <a:rPr lang="en-GB" sz="1200"/>
              <a:t>igh-quality applied health research for the direct and primary benefit of people in low and middle-income countries (LMICs), using Official Development Assistance (ODA) funding.</a:t>
            </a:r>
            <a:endParaRPr/>
          </a:p>
          <a:p>
            <a:pPr marL="0" lvl="0" indent="0" algn="l" rtl="0">
              <a:lnSpc>
                <a:spcPct val="100000"/>
              </a:lnSpc>
              <a:spcBef>
                <a:spcPts val="0"/>
              </a:spcBef>
              <a:spcAft>
                <a:spcPts val="0"/>
              </a:spcAft>
              <a:buSzPts val="1100"/>
              <a:buNone/>
            </a:pPr>
            <a:endParaRPr/>
          </a:p>
        </p:txBody>
      </p:sp>
      <p:sp>
        <p:nvSpPr>
          <p:cNvPr id="353" name="Google Shape;35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We support applications to NIHR and other national peer reviewed funding sources for example MRC and major charities. There is a list on our website to check.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As NIHR is the main funder and contains many different funding stream we will go through this in a bit more detail.</a:t>
            </a:r>
            <a:endParaRPr/>
          </a:p>
        </p:txBody>
      </p:sp>
      <p:sp>
        <p:nvSpPr>
          <p:cNvPr id="375" name="Google Shape;37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0"/>
          </a:p>
        </p:txBody>
      </p:sp>
      <p:sp>
        <p:nvSpPr>
          <p:cNvPr id="82" name="Google Shape;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 and whether the research is needed</a:t>
            </a:r>
            <a:endParaRPr/>
          </a:p>
        </p:txBody>
      </p:sp>
      <p:sp>
        <p:nvSpPr>
          <p:cNvPr id="381" name="Google Shape;38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Individual funding streams have specific remits and criteria</a:t>
            </a:r>
            <a:endParaRPr/>
          </a:p>
          <a:p>
            <a:pPr marL="0" lvl="0" indent="0" algn="l" rtl="0">
              <a:lnSpc>
                <a:spcPct val="100000"/>
              </a:lnSpc>
              <a:spcBef>
                <a:spcPts val="0"/>
              </a:spcBef>
              <a:spcAft>
                <a:spcPts val="0"/>
              </a:spcAft>
              <a:buClr>
                <a:schemeClr val="dk1"/>
              </a:buClr>
              <a:buSzPts val="1200"/>
              <a:buFont typeface="Calibri"/>
              <a:buNone/>
            </a:pPr>
            <a:r>
              <a:rPr lang="en-GB"/>
              <a:t>General core criteria:</a:t>
            </a:r>
            <a:endParaRPr/>
          </a:p>
          <a:p>
            <a:pPr marL="0" lvl="0" indent="0" algn="l" rtl="0">
              <a:lnSpc>
                <a:spcPct val="100000"/>
              </a:lnSpc>
              <a:spcBef>
                <a:spcPts val="0"/>
              </a:spcBef>
              <a:spcAft>
                <a:spcPts val="0"/>
              </a:spcAft>
              <a:buSzPts val="1100"/>
              <a:buNone/>
            </a:pPr>
            <a:endParaRPr/>
          </a:p>
        </p:txBody>
      </p:sp>
      <p:sp>
        <p:nvSpPr>
          <p:cNvPr id="389" name="Google Shape;38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GB"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Individual funding streams have specific remits and criteria</a:t>
            </a:r>
            <a:endParaRPr/>
          </a:p>
          <a:p>
            <a:pPr marL="0" lvl="0" indent="0" algn="l" rtl="0">
              <a:lnSpc>
                <a:spcPct val="100000"/>
              </a:lnSpc>
              <a:spcBef>
                <a:spcPts val="0"/>
              </a:spcBef>
              <a:spcAft>
                <a:spcPts val="0"/>
              </a:spcAft>
              <a:buClr>
                <a:schemeClr val="dk1"/>
              </a:buClr>
              <a:buSzPts val="1200"/>
              <a:buFont typeface="Calibri"/>
              <a:buNone/>
            </a:pPr>
            <a:r>
              <a:rPr lang="en-GB"/>
              <a:t>General core criteria:</a:t>
            </a:r>
            <a:endParaRPr/>
          </a:p>
          <a:p>
            <a:pPr marL="0" lvl="0" indent="0" algn="l" rtl="0">
              <a:lnSpc>
                <a:spcPct val="100000"/>
              </a:lnSpc>
              <a:spcBef>
                <a:spcPts val="0"/>
              </a:spcBef>
              <a:spcAft>
                <a:spcPts val="0"/>
              </a:spcAft>
              <a:buSzPts val="1100"/>
              <a:buNone/>
            </a:pPr>
            <a:endParaRPr/>
          </a:p>
        </p:txBody>
      </p:sp>
      <p:sp>
        <p:nvSpPr>
          <p:cNvPr id="397" name="Google Shape;39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GB"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405" name="Google Shape;40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4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28" name="Google Shape;428;p4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35" name="Google Shape;43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GB" sz="1200">
                <a:solidFill>
                  <a:schemeClr val="dk1"/>
                </a:solidFill>
                <a:latin typeface="Calibri"/>
                <a:ea typeface="Calibri"/>
                <a:cs typeface="Calibri"/>
                <a:sym typeface="Calibri"/>
              </a:rPr>
              <a:t>We are funded to have a key role helping to refine research questions to ensure that they meet NIHR priority areas, and that research proposals have the right team and skill mix to deliver the proposed research.  </a:t>
            </a:r>
            <a:endParaRPr/>
          </a:p>
          <a:p>
            <a:pPr marL="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441" name="Google Shape;44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20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200">
                <a:solidFill>
                  <a:schemeClr val="dk1"/>
                </a:solidFill>
                <a:latin typeface="Arial"/>
                <a:ea typeface="Arial"/>
                <a:cs typeface="Arial"/>
                <a:sym typeface="Arial"/>
              </a:rPr>
              <a:t>The NIHR Research Design Service Yorkshire and Humber is one of 10 regional services across England that was set up in 2008 to offer design and methodological support to health and social care researchers who are developing research and fellowship applications. </a:t>
            </a:r>
            <a:endParaRPr/>
          </a:p>
          <a:p>
            <a:pPr marL="457200" marR="0" lvl="0" indent="-228600" algn="l" rtl="0">
              <a:lnSpc>
                <a:spcPct val="100000"/>
              </a:lnSpc>
              <a:spcBef>
                <a:spcPts val="0"/>
              </a:spcBef>
              <a:spcAft>
                <a:spcPts val="0"/>
              </a:spcAft>
              <a:buClr>
                <a:srgbClr val="000000"/>
              </a:buClr>
              <a:buSzPts val="1100"/>
              <a:buFont typeface="Arial"/>
              <a:buNone/>
            </a:pPr>
            <a:endParaRPr sz="120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200">
                <a:solidFill>
                  <a:schemeClr val="dk1"/>
                </a:solidFill>
                <a:latin typeface="Arial"/>
                <a:ea typeface="Arial"/>
                <a:cs typeface="Arial"/>
                <a:sym typeface="Arial"/>
              </a:rPr>
              <a:t>We are a partnership between the Universities of Sheffield, Leeds and York and have advisers based at each of the three Universities who are research-active and have considerable expertise in developing and designing high quality research proposals. </a:t>
            </a:r>
            <a:endParaRPr/>
          </a:p>
          <a:p>
            <a:pPr marL="457200" marR="0" lvl="0" indent="-228600" algn="l" rtl="0">
              <a:lnSpc>
                <a:spcPct val="100000"/>
              </a:lnSpc>
              <a:spcBef>
                <a:spcPts val="0"/>
              </a:spcBef>
              <a:spcAft>
                <a:spcPts val="0"/>
              </a:spcAft>
              <a:buClr>
                <a:srgbClr val="000000"/>
              </a:buClr>
              <a:buSzPts val="1100"/>
              <a:buFont typeface="Arial"/>
              <a:buNone/>
            </a:pPr>
            <a:endParaRPr sz="120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200">
                <a:solidFill>
                  <a:schemeClr val="dk1"/>
                </a:solidFill>
                <a:latin typeface="Arial"/>
                <a:ea typeface="Arial"/>
                <a:cs typeface="Arial"/>
                <a:sym typeface="Arial"/>
              </a:rPr>
              <a:t>The RDS supports health and social care researchers across England on all aspects of developing and writing a grant application including research design, research methods, identifying funding sources and involving patients and the public. </a:t>
            </a:r>
            <a:endParaRPr/>
          </a:p>
          <a:p>
            <a:pPr marL="457200" marR="0" lvl="0" indent="-228600" algn="l" rtl="0">
              <a:lnSpc>
                <a:spcPct val="100000"/>
              </a:lnSpc>
              <a:spcBef>
                <a:spcPts val="0"/>
              </a:spcBef>
              <a:spcAft>
                <a:spcPts val="0"/>
              </a:spcAft>
              <a:buClr>
                <a:srgbClr val="000000"/>
              </a:buClr>
              <a:buSzPts val="1100"/>
              <a:buFont typeface="Arial"/>
              <a:buNone/>
            </a:pPr>
            <a:endParaRPr sz="120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200">
                <a:solidFill>
                  <a:schemeClr val="dk1"/>
                </a:solidFill>
                <a:latin typeface="Arial"/>
                <a:ea typeface="Arial"/>
                <a:cs typeface="Arial"/>
                <a:sym typeface="Arial"/>
              </a:rPr>
              <a:t>And our specialist advisers are able to provide expertise in statistics, qualitative research, epidemiology, health economics, systematic reviewing and information resources and public involvement in research. </a:t>
            </a:r>
            <a:endParaRPr/>
          </a:p>
          <a:p>
            <a:pPr marL="457200" marR="0" lvl="0" indent="-298450" algn="l" rtl="0">
              <a:lnSpc>
                <a:spcPct val="100000"/>
              </a:lnSpc>
              <a:spcBef>
                <a:spcPts val="0"/>
              </a:spcBef>
              <a:spcAft>
                <a:spcPts val="0"/>
              </a:spcAft>
              <a:buClr>
                <a:srgbClr val="000000"/>
              </a:buClr>
              <a:buSzPts val="1100"/>
              <a:buFont typeface="Arial"/>
              <a:buChar char="●"/>
            </a:pPr>
            <a:r>
              <a:rPr lang="en-GB" sz="1200">
                <a:solidFill>
                  <a:schemeClr val="dk1"/>
                </a:solidFill>
                <a:latin typeface="Arial"/>
                <a:ea typeface="Arial"/>
                <a:cs typeface="Arial"/>
                <a:sym typeface="Arial"/>
              </a:rPr>
              <a:t>And best of all, the advice we provide is free and confidential.</a:t>
            </a:r>
            <a:endParaRPr/>
          </a:p>
        </p:txBody>
      </p:sp>
      <p:sp>
        <p:nvSpPr>
          <p:cNvPr id="449" name="Google Shape;44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sz="1200">
                <a:solidFill>
                  <a:schemeClr val="dk1"/>
                </a:solidFill>
                <a:latin typeface="Arial"/>
                <a:ea typeface="Arial"/>
                <a:cs typeface="Arial"/>
                <a:sym typeface="Arial"/>
              </a:rPr>
              <a:t>The advice you receive from the RDS will focus on your research proposal. The RDS is your critical friend who will help you identify and consider potential issues at an early stage.</a:t>
            </a:r>
            <a:endParaRPr/>
          </a:p>
          <a:p>
            <a:pPr marL="457200" marR="0" lvl="0" indent="-228600" algn="l" rtl="0">
              <a:lnSpc>
                <a:spcPct val="100000"/>
              </a:lnSpc>
              <a:spcBef>
                <a:spcPts val="0"/>
              </a:spcBef>
              <a:spcAft>
                <a:spcPts val="0"/>
              </a:spcAft>
              <a:buClr>
                <a:srgbClr val="000000"/>
              </a:buClr>
              <a:buSzPts val="1100"/>
              <a:buFont typeface="Arial"/>
              <a:buNone/>
            </a:pPr>
            <a:endParaRPr sz="120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200">
                <a:solidFill>
                  <a:schemeClr val="dk1"/>
                </a:solidFill>
                <a:latin typeface="Arial"/>
                <a:ea typeface="Arial"/>
                <a:cs typeface="Arial"/>
                <a:sym typeface="Arial"/>
              </a:rPr>
              <a:t>Firstly, you’ll need to tell us what the problem is and how your research idea will address this.</a:t>
            </a:r>
            <a:endParaRPr/>
          </a:p>
          <a:p>
            <a:pPr marL="457200" marR="0" lvl="0" indent="-228600" algn="l" rtl="0">
              <a:lnSpc>
                <a:spcPct val="100000"/>
              </a:lnSpc>
              <a:spcBef>
                <a:spcPts val="0"/>
              </a:spcBef>
              <a:spcAft>
                <a:spcPts val="0"/>
              </a:spcAft>
              <a:buClr>
                <a:srgbClr val="000000"/>
              </a:buClr>
              <a:buSzPts val="1100"/>
              <a:buFont typeface="Arial"/>
              <a:buNone/>
            </a:pPr>
            <a:endParaRPr sz="1200">
              <a:solidFill>
                <a:schemeClr val="dk1"/>
              </a:solidFill>
              <a:latin typeface="Arial"/>
              <a:ea typeface="Arial"/>
              <a:cs typeface="Arial"/>
              <a:sym typeface="Arial"/>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Design / Methodology - Refine the research question and discuss the best method to produce useful, timely and relevant research findings that actually answer your research question.</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Identify appropriate funding sources, look at deadlines and whether your research idea is within scope.</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Patient and Public Involvement and Engagement –, but you need to look at how meaningful PPIE can be embedded throughout the project / public co-apps / steering committee / plain English summaries </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Impact - What is the pathway to impact? What will change in the long term, for whom, to what extent and when? How will new understanding benefit individuals, populations, organisations, communities or the nation. How will the main outputs or knowledge be shared and used in a timely manner? </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Team composition – appropriate lead for application, identify collaborators and their key role in the research / build an appropriate team including methods experts / signpost researchers to specialised support e.g. health economists and statisticians.</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Literature - Existing evidence and identify any gaps. We have specialist advisers who can advise on literature searches. </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Ethical considerations - Look at regulatory and ethical considerations. Does it require NHS ethics and MHRA review? Patient level consent, patient burden, minimising risk.</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Feasibility – Are there any non-NHS intervention costs?</a:t>
            </a:r>
            <a:endParaRPr/>
          </a:p>
          <a:p>
            <a:pPr marL="0" lvl="0" indent="0" algn="l" rtl="0">
              <a:lnSpc>
                <a:spcPct val="100000"/>
              </a:lnSpc>
              <a:spcBef>
                <a:spcPts val="0"/>
              </a:spcBef>
              <a:spcAft>
                <a:spcPts val="0"/>
              </a:spcAft>
              <a:buSzPts val="1100"/>
              <a:buFont typeface="Arial"/>
              <a:buNone/>
            </a:pPr>
            <a:endParaRPr sz="120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200">
                <a:solidFill>
                  <a:schemeClr val="dk1"/>
                </a:solidFill>
                <a:latin typeface="Arial"/>
                <a:ea typeface="Arial"/>
                <a:cs typeface="Arial"/>
                <a:sym typeface="Arial"/>
              </a:rPr>
              <a:t>The added value of the RDS is that we can provide:</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Up to date insights from funding panels and members that sit on panels.</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RDS staff are connected to Senior Investigators, panel chairs and funding programme managers.</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Understand the application process and who you need to talk to.</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We can provide an assessment of readiness to submit.</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Application review with structured feedback provided.</a:t>
            </a:r>
            <a:endParaRPr/>
          </a:p>
          <a:p>
            <a:pPr marL="457200" marR="0" lvl="0" indent="-228600" algn="l" rtl="0">
              <a:lnSpc>
                <a:spcPct val="100000"/>
              </a:lnSpc>
              <a:spcBef>
                <a:spcPts val="0"/>
              </a:spcBef>
              <a:spcAft>
                <a:spcPts val="0"/>
              </a:spcAft>
              <a:buClr>
                <a:srgbClr val="000000"/>
              </a:buClr>
              <a:buSzPts val="1100"/>
              <a:buFont typeface="Arial"/>
              <a:buNone/>
            </a:pPr>
            <a:endParaRPr sz="120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200">
                <a:solidFill>
                  <a:schemeClr val="dk1"/>
                </a:solidFill>
                <a:latin typeface="Arial"/>
                <a:ea typeface="Arial"/>
                <a:cs typeface="Arial"/>
                <a:sym typeface="Arial"/>
              </a:rPr>
              <a:t>The RDS hosts workshops on:</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“Grantsmanship” to help you get the narrative right</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“Fellowships” </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459" name="Google Shape;45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4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22" name="Google Shape;522;p4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SzPts val="1100"/>
              <a:buNone/>
            </a:pPr>
            <a:endParaRPr/>
          </a:p>
        </p:txBody>
      </p:sp>
      <p:sp>
        <p:nvSpPr>
          <p:cNvPr id="89" name="Google Shape;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56" name="Google Shape;55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Mailing list where we send useful information and could can have a look at our website as there is lots of information on there about how we can help and pointers for research. </a:t>
            </a:r>
            <a:endParaRPr/>
          </a:p>
        </p:txBody>
      </p:sp>
      <p:sp>
        <p:nvSpPr>
          <p:cNvPr id="565" name="Google Shape;56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2" name="Google Shape;57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SzPts val="1100"/>
              <a:buNone/>
            </a:pPr>
            <a:endParaRPr/>
          </a:p>
        </p:txBody>
      </p:sp>
      <p:sp>
        <p:nvSpPr>
          <p:cNvPr id="104" name="Google Shape;10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SzPts val="1100"/>
              <a:buNone/>
            </a:pP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6525" marR="0" lvl="0" indent="0" algn="l" rtl="0">
              <a:lnSpc>
                <a:spcPct val="115000"/>
              </a:lnSpc>
              <a:spcBef>
                <a:spcPts val="0"/>
              </a:spcBef>
              <a:spcAft>
                <a:spcPts val="0"/>
              </a:spcAft>
              <a:buClr>
                <a:srgbClr val="193E72"/>
              </a:buClr>
              <a:buSzPts val="145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 name="Google Shape;13;p23"/>
          <p:cNvPicPr preferRelativeResize="0"/>
          <p:nvPr/>
        </p:nvPicPr>
        <p:blipFill rotWithShape="1">
          <a:blip r:embed="rId3">
            <a:alphaModFix/>
          </a:blip>
          <a:srcRect t="3" r="6600" b="-36683"/>
          <a:stretch/>
        </p:blipFill>
        <p:spPr>
          <a:xfrm>
            <a:off x="436034" y="858109"/>
            <a:ext cx="11387159" cy="45719"/>
          </a:xfrm>
          <a:prstGeom prst="rect">
            <a:avLst/>
          </a:prstGeom>
          <a:noFill/>
          <a:ln>
            <a:noFill/>
          </a:ln>
        </p:spPr>
      </p:pic>
      <p:pic>
        <p:nvPicPr>
          <p:cNvPr id="14" name="Google Shape;14;p23"/>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5" name="Google Shape;15;p23"/>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 name="Google Shape;19;p23"/>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0" name="Google Shape;20;p23"/>
          <p:cNvPicPr preferRelativeResize="0"/>
          <p:nvPr/>
        </p:nvPicPr>
        <p:blipFill rotWithShape="1">
          <a:blip r:embed="rId6">
            <a:alphaModFix/>
          </a:blip>
          <a:srcRect/>
          <a:stretch/>
        </p:blipFill>
        <p:spPr>
          <a:xfrm>
            <a:off x="402422" y="343373"/>
            <a:ext cx="3892160" cy="3886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1"/>
        <p:cNvGrpSpPr/>
        <p:nvPr/>
      </p:nvGrpSpPr>
      <p:grpSpPr>
        <a:xfrm>
          <a:off x="0" y="0"/>
          <a:ext cx="0" cy="0"/>
          <a:chOff x="0" y="0"/>
          <a:chExt cx="0" cy="0"/>
        </a:xfrm>
      </p:grpSpPr>
      <p:pic>
        <p:nvPicPr>
          <p:cNvPr id="22" name="Google Shape;22;p2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3" name="Google Shape;23;p24"/>
          <p:cNvPicPr preferRelativeResize="0"/>
          <p:nvPr/>
        </p:nvPicPr>
        <p:blipFill rotWithShape="1">
          <a:blip r:embed="rId3">
            <a:alphaModFix/>
          </a:blip>
          <a:srcRect t="3" r="6600" b="-36683"/>
          <a:stretch/>
        </p:blipFill>
        <p:spPr>
          <a:xfrm>
            <a:off x="402422" y="868933"/>
            <a:ext cx="11387159" cy="45719"/>
          </a:xfrm>
          <a:prstGeom prst="rect">
            <a:avLst/>
          </a:prstGeom>
          <a:noFill/>
          <a:ln>
            <a:noFill/>
          </a:ln>
        </p:spPr>
      </p:pic>
      <p:sp>
        <p:nvSpPr>
          <p:cNvPr id="24" name="Google Shape;24;p2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 name="Google Shape;26;p2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27" name="Google Shape;27;p2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28" name="Google Shape;28;p24"/>
          <p:cNvPicPr preferRelativeResize="0"/>
          <p:nvPr/>
        </p:nvPicPr>
        <p:blipFill rotWithShape="1">
          <a:blip r:embed="rId6">
            <a:alphaModFix/>
          </a:blip>
          <a:srcRect/>
          <a:stretch/>
        </p:blipFill>
        <p:spPr>
          <a:xfrm>
            <a:off x="402422" y="343231"/>
            <a:ext cx="3892160" cy="3889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3" name="Google Shape;33;p25"/>
          <p:cNvPicPr preferRelativeResize="0"/>
          <p:nvPr/>
        </p:nvPicPr>
        <p:blipFill rotWithShape="1">
          <a:blip r:embed="rId2">
            <a:alphaModFix/>
          </a:blip>
          <a:srcRect/>
          <a:stretch/>
        </p:blipFill>
        <p:spPr>
          <a:xfrm>
            <a:off x="402422" y="6341522"/>
            <a:ext cx="3196167" cy="319381"/>
          </a:xfrm>
          <a:prstGeom prst="rect">
            <a:avLst/>
          </a:prstGeom>
          <a:noFill/>
          <a:ln>
            <a:noFill/>
          </a:ln>
        </p:spPr>
      </p:pic>
      <p:pic>
        <p:nvPicPr>
          <p:cNvPr id="34" name="Google Shape;34;p25"/>
          <p:cNvPicPr preferRelativeResize="0"/>
          <p:nvPr/>
        </p:nvPicPr>
        <p:blipFill rotWithShape="1">
          <a:blip r:embed="rId3">
            <a:alphaModFix/>
          </a:blip>
          <a:srcRect t="5" r="8043" b="-142995"/>
          <a:stretch/>
        </p:blipFill>
        <p:spPr>
          <a:xfrm>
            <a:off x="400051" y="6070928"/>
            <a:ext cx="11056823" cy="601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pic>
        <p:nvPicPr>
          <p:cNvPr id="36" name="Google Shape;36;p2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 name="Google Shape;37;p26"/>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0" name="Google Shape;40;p26"/>
          <p:cNvPicPr preferRelativeResize="0"/>
          <p:nvPr/>
        </p:nvPicPr>
        <p:blipFill rotWithShape="1">
          <a:blip r:embed="rId3">
            <a:alphaModFix/>
          </a:blip>
          <a:srcRect/>
          <a:stretch/>
        </p:blipFill>
        <p:spPr>
          <a:xfrm>
            <a:off x="409658" y="6320123"/>
            <a:ext cx="3196167" cy="319147"/>
          </a:xfrm>
          <a:prstGeom prst="rect">
            <a:avLst/>
          </a:prstGeom>
          <a:noFill/>
          <a:ln>
            <a:noFill/>
          </a:ln>
        </p:spPr>
      </p:pic>
      <p:pic>
        <p:nvPicPr>
          <p:cNvPr id="41" name="Google Shape;41;p26"/>
          <p:cNvPicPr preferRelativeResize="0"/>
          <p:nvPr/>
        </p:nvPicPr>
        <p:blipFill rotWithShape="1">
          <a:blip r:embed="rId4">
            <a:alphaModFix/>
          </a:blip>
          <a:srcRect t="5" r="8043" b="-142995"/>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42"/>
        <p:cNvGrpSpPr/>
        <p:nvPr/>
      </p:nvGrpSpPr>
      <p:grpSpPr>
        <a:xfrm>
          <a:off x="0" y="0"/>
          <a:ext cx="0" cy="0"/>
          <a:chOff x="0" y="0"/>
          <a:chExt cx="0" cy="0"/>
        </a:xfrm>
      </p:grpSpPr>
      <p:pic>
        <p:nvPicPr>
          <p:cNvPr id="43" name="Google Shape;43;p5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4" name="Google Shape;44;p50"/>
          <p:cNvSpPr txBox="1">
            <a:spLocks noGrp="1"/>
          </p:cNvSpPr>
          <p:nvPr>
            <p:ph type="title"/>
          </p:nvPr>
        </p:nvSpPr>
        <p:spPr>
          <a:xfrm>
            <a:off x="805359" y="2766219"/>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50"/>
          <p:cNvPicPr preferRelativeResize="0"/>
          <p:nvPr/>
        </p:nvPicPr>
        <p:blipFill rotWithShape="1">
          <a:blip r:embed="rId3">
            <a:alphaModFix/>
          </a:blip>
          <a:srcRect t="5" r="8043" b="-142996"/>
          <a:stretch/>
        </p:blipFill>
        <p:spPr>
          <a:xfrm>
            <a:off x="457420" y="700233"/>
            <a:ext cx="11211477" cy="45719"/>
          </a:xfrm>
          <a:prstGeom prst="rect">
            <a:avLst/>
          </a:prstGeom>
          <a:noFill/>
          <a:ln>
            <a:noFill/>
          </a:ln>
        </p:spPr>
      </p:pic>
      <p:pic>
        <p:nvPicPr>
          <p:cNvPr id="46" name="Google Shape;46;p50"/>
          <p:cNvPicPr preferRelativeResize="0"/>
          <p:nvPr/>
        </p:nvPicPr>
        <p:blipFill rotWithShape="1">
          <a:blip r:embed="rId4">
            <a:alphaModFix/>
          </a:blip>
          <a:srcRect l="34054" b="22345"/>
          <a:stretch/>
        </p:blipFill>
        <p:spPr>
          <a:xfrm>
            <a:off x="0" y="5147133"/>
            <a:ext cx="1937173" cy="1710867"/>
          </a:xfrm>
          <a:prstGeom prst="rect">
            <a:avLst/>
          </a:prstGeom>
          <a:noFill/>
          <a:ln>
            <a:noFill/>
          </a:ln>
        </p:spPr>
      </p:pic>
      <p:pic>
        <p:nvPicPr>
          <p:cNvPr id="47" name="Google Shape;47;p50"/>
          <p:cNvPicPr preferRelativeResize="0"/>
          <p:nvPr/>
        </p:nvPicPr>
        <p:blipFill rotWithShape="1">
          <a:blip r:embed="rId5">
            <a:alphaModFix/>
          </a:blip>
          <a:srcRect/>
          <a:stretch/>
        </p:blipFill>
        <p:spPr>
          <a:xfrm rot="-5400000">
            <a:off x="10470625" y="1305876"/>
            <a:ext cx="1198273" cy="1198273"/>
          </a:xfrm>
          <a:prstGeom prst="rect">
            <a:avLst/>
          </a:prstGeom>
          <a:noFill/>
          <a:ln>
            <a:noFill/>
          </a:ln>
        </p:spPr>
      </p:pic>
      <p:sp>
        <p:nvSpPr>
          <p:cNvPr id="48" name="Google Shape;48;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49" name="Google Shape;49;p50"/>
          <p:cNvPicPr preferRelativeResize="0"/>
          <p:nvPr/>
        </p:nvPicPr>
        <p:blipFill rotWithShape="1">
          <a:blip r:embed="rId6">
            <a:alphaModFix/>
          </a:blip>
          <a:srcRect/>
          <a:stretch/>
        </p:blipFill>
        <p:spPr>
          <a:xfrm>
            <a:off x="308681" y="160902"/>
            <a:ext cx="3901604" cy="53933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0"/>
        <p:cNvGrpSpPr/>
        <p:nvPr/>
      </p:nvGrpSpPr>
      <p:grpSpPr>
        <a:xfrm>
          <a:off x="0" y="0"/>
          <a:ext cx="0" cy="0"/>
          <a:chOff x="0" y="0"/>
          <a:chExt cx="0" cy="0"/>
        </a:xfrm>
      </p:grpSpPr>
      <p:pic>
        <p:nvPicPr>
          <p:cNvPr id="51" name="Google Shape;51;p2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2" name="Google Shape;52;p27"/>
          <p:cNvPicPr preferRelativeResize="0"/>
          <p:nvPr/>
        </p:nvPicPr>
        <p:blipFill rotWithShape="1">
          <a:blip r:embed="rId3">
            <a:alphaModFix/>
          </a:blip>
          <a:srcRect t="3" r="6600" b="-36683"/>
          <a:stretch/>
        </p:blipFill>
        <p:spPr>
          <a:xfrm>
            <a:off x="402422" y="868933"/>
            <a:ext cx="11387159" cy="45719"/>
          </a:xfrm>
          <a:prstGeom prst="rect">
            <a:avLst/>
          </a:prstGeom>
          <a:noFill/>
          <a:ln>
            <a:noFill/>
          </a:ln>
        </p:spPr>
      </p:pic>
      <p:pic>
        <p:nvPicPr>
          <p:cNvPr id="53" name="Google Shape;53;p27"/>
          <p:cNvPicPr preferRelativeResize="0"/>
          <p:nvPr/>
        </p:nvPicPr>
        <p:blipFill rotWithShape="1">
          <a:blip r:embed="rId4">
            <a:alphaModFix/>
          </a:blip>
          <a:srcRect l="8151" b="33142"/>
          <a:stretch/>
        </p:blipFill>
        <p:spPr>
          <a:xfrm>
            <a:off x="1" y="4480660"/>
            <a:ext cx="3091180" cy="2377341"/>
          </a:xfrm>
          <a:prstGeom prst="rect">
            <a:avLst/>
          </a:prstGeom>
          <a:noFill/>
          <a:ln>
            <a:noFill/>
          </a:ln>
        </p:spPr>
      </p:pic>
      <p:pic>
        <p:nvPicPr>
          <p:cNvPr id="54" name="Google Shape;54;p27"/>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55" name="Google Shape;55;p27"/>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7" name="Google Shape;57;p27"/>
          <p:cNvPicPr preferRelativeResize="0"/>
          <p:nvPr/>
        </p:nvPicPr>
        <p:blipFill rotWithShape="1">
          <a:blip r:embed="rId6">
            <a:alphaModFix/>
          </a:blip>
          <a:srcRect/>
          <a:stretch/>
        </p:blipFill>
        <p:spPr>
          <a:xfrm>
            <a:off x="402422" y="343231"/>
            <a:ext cx="3892160" cy="38892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8"/>
        <p:cNvGrpSpPr/>
        <p:nvPr/>
      </p:nvGrpSpPr>
      <p:grpSpPr>
        <a:xfrm>
          <a:off x="0" y="0"/>
          <a:ext cx="0" cy="0"/>
          <a:chOff x="0" y="0"/>
          <a:chExt cx="0" cy="0"/>
        </a:xfrm>
      </p:grpSpPr>
      <p:pic>
        <p:nvPicPr>
          <p:cNvPr id="59" name="Google Shape;59;p28"/>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0" name="Google Shape;60;p28"/>
          <p:cNvPicPr preferRelativeResize="0"/>
          <p:nvPr/>
        </p:nvPicPr>
        <p:blipFill rotWithShape="1">
          <a:blip r:embed="rId3">
            <a:alphaModFix/>
          </a:blip>
          <a:srcRect t="3" r="6600" b="-36683"/>
          <a:stretch/>
        </p:blipFill>
        <p:spPr>
          <a:xfrm>
            <a:off x="436034" y="858109"/>
            <a:ext cx="11387159" cy="45719"/>
          </a:xfrm>
          <a:prstGeom prst="rect">
            <a:avLst/>
          </a:prstGeom>
          <a:noFill/>
          <a:ln>
            <a:noFill/>
          </a:ln>
        </p:spPr>
      </p:pic>
      <p:pic>
        <p:nvPicPr>
          <p:cNvPr id="61" name="Google Shape;61;p28"/>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62" name="Google Shape;62;p28"/>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63" name="Google Shape;6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4" name="Google Shape;64;p28"/>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6" name="Google Shape;66;p28"/>
          <p:cNvPicPr preferRelativeResize="0"/>
          <p:nvPr/>
        </p:nvPicPr>
        <p:blipFill rotWithShape="1">
          <a:blip r:embed="rId6">
            <a:alphaModFix/>
          </a:blip>
          <a:srcRect/>
          <a:stretch/>
        </p:blipFill>
        <p:spPr>
          <a:xfrm>
            <a:off x="402422" y="343373"/>
            <a:ext cx="3892160" cy="38864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hyperlink" Target="https://www.nihr.ac.uk/blog/what-makes-an-application-excellent/10987" TargetMode="External"/><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nihr.ac.uk/blog/the-common-characteristics-of-a-great-fellowship-application/20175" TargetMode="External"/><Relationship Id="rId5" Type="http://schemas.openxmlformats.org/officeDocument/2006/relationships/image" Target="../media/image25.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ihr.ac.uk/academ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youtube.com/playlist?list=PLIa1oelW_zJ_yJGZl7djq7-OOTWPGY_O4" TargetMode="External"/><Relationship Id="rId5" Type="http://schemas.openxmlformats.org/officeDocument/2006/relationships/hyperlink" Target="https://www.nihr.ac.uk/about-us/events.htm" TargetMode="External"/><Relationship Id="rId4" Type="http://schemas.openxmlformats.org/officeDocument/2006/relationships/hyperlink" Target="https://www.nihr.ac.uk/researchers/funding-opportuniti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academy-awards@nihr.ac.u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sites.google.com/nihr.ac.uk/include/home"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twitter.com/NIHR_RDSYH"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rds-yh.nihr.ac.uk/"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rds.yh@nihr.ac.uk" TargetMode="External"/><Relationship Id="rId7"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hyperlink" Target="http://www.rds.nihr.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534809" y="2383486"/>
            <a:ext cx="10018200" cy="95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GB" sz="4800">
                <a:latin typeface="Lato"/>
                <a:ea typeface="Lato"/>
                <a:cs typeface="Lato"/>
                <a:sym typeface="Lato"/>
              </a:rPr>
              <a:t>NIHR Research Funding and Career Development Opportunities </a:t>
            </a:r>
            <a:endParaRPr sz="4800">
              <a:latin typeface="Lato"/>
              <a:ea typeface="Lato"/>
              <a:cs typeface="Lato"/>
              <a:sym typeface="Lato"/>
            </a:endParaRPr>
          </a:p>
        </p:txBody>
      </p:sp>
      <p:sp>
        <p:nvSpPr>
          <p:cNvPr id="72" name="Google Shape;72;p1"/>
          <p:cNvSpPr txBox="1">
            <a:spLocks noGrp="1"/>
          </p:cNvSpPr>
          <p:nvPr>
            <p:ph type="subTitle" idx="1"/>
          </p:nvPr>
        </p:nvSpPr>
        <p:spPr>
          <a:xfrm>
            <a:off x="1718876" y="3818137"/>
            <a:ext cx="9144000" cy="155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endParaRPr sz="3000"/>
          </a:p>
          <a:p>
            <a:pPr marL="0" lvl="0" indent="0" algn="ctr" rtl="0">
              <a:lnSpc>
                <a:spcPct val="90000"/>
              </a:lnSpc>
              <a:spcBef>
                <a:spcPts val="0"/>
              </a:spcBef>
              <a:spcAft>
                <a:spcPts val="0"/>
              </a:spcAft>
              <a:buClr>
                <a:schemeClr val="lt1"/>
              </a:buClr>
              <a:buSzPts val="2400"/>
              <a:buNone/>
            </a:pPr>
            <a:r>
              <a:rPr lang="en-GB"/>
              <a:t>Alice Clarkson &amp; Charlotte Minter – Senior Programme Managers, NIHR Academy</a:t>
            </a:r>
            <a:endParaRPr/>
          </a:p>
          <a:p>
            <a:pPr marL="0" lvl="0" indent="0" algn="ctr" rtl="0">
              <a:lnSpc>
                <a:spcPct val="90000"/>
              </a:lnSpc>
              <a:spcBef>
                <a:spcPts val="0"/>
              </a:spcBef>
              <a:spcAft>
                <a:spcPts val="0"/>
              </a:spcAft>
              <a:buClr>
                <a:schemeClr val="lt1"/>
              </a:buClr>
              <a:buSzPts val="2400"/>
              <a:buNone/>
            </a:pPr>
            <a:endParaRPr/>
          </a:p>
          <a:p>
            <a:pPr marL="0" lvl="0" indent="0" algn="ctr" rtl="0">
              <a:lnSpc>
                <a:spcPct val="90000"/>
              </a:lnSpc>
              <a:spcBef>
                <a:spcPts val="0"/>
              </a:spcBef>
              <a:spcAft>
                <a:spcPts val="0"/>
              </a:spcAft>
              <a:buClr>
                <a:schemeClr val="lt1"/>
              </a:buClr>
              <a:buSzPts val="2400"/>
              <a:buNone/>
            </a:pPr>
            <a:r>
              <a:rPr lang="en-GB"/>
              <a:t>Jane Fearnside - Deputy Director, NIHR Research Design Service Yorkshire and Humber </a:t>
            </a:r>
            <a:endParaRPr/>
          </a:p>
          <a:p>
            <a:pPr marL="0" lvl="0" indent="0" algn="ctr" rtl="0">
              <a:lnSpc>
                <a:spcPct val="90000"/>
              </a:lnSpc>
              <a:spcBef>
                <a:spcPts val="0"/>
              </a:spcBef>
              <a:spcAft>
                <a:spcPts val="0"/>
              </a:spcAft>
              <a:buClr>
                <a:schemeClr val="lt1"/>
              </a:buClr>
              <a:buSzPts val="2400"/>
              <a:buNone/>
            </a:pPr>
            <a:endParaRPr/>
          </a:p>
          <a:p>
            <a:pPr marL="0" lvl="0" indent="0" algn="ctr" rtl="0">
              <a:lnSpc>
                <a:spcPct val="90000"/>
              </a:lnSpc>
              <a:spcBef>
                <a:spcPts val="0"/>
              </a:spcBef>
              <a:spcAft>
                <a:spcPts val="0"/>
              </a:spcAft>
              <a:buClr>
                <a:schemeClr val="lt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t>NIHR- Charity Partnership Fellowships</a:t>
            </a:r>
            <a:endParaRPr/>
          </a:p>
        </p:txBody>
      </p:sp>
      <p:sp>
        <p:nvSpPr>
          <p:cNvPr id="166" name="Google Shape;166;p10"/>
          <p:cNvSpPr txBox="1">
            <a:spLocks noGrp="1"/>
          </p:cNvSpPr>
          <p:nvPr>
            <p:ph type="body" idx="1"/>
          </p:nvPr>
        </p:nvSpPr>
        <p:spPr>
          <a:xfrm>
            <a:off x="838200" y="1345721"/>
            <a:ext cx="10515600" cy="4664015"/>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193E72"/>
              </a:buClr>
              <a:buSzPts val="2400"/>
              <a:buChar char="•"/>
            </a:pPr>
            <a:r>
              <a:rPr lang="en-GB"/>
              <a:t>NIHR partners with leading health and care research charities to offer jointly funded NIHR-Charity Partnership Fellowships</a:t>
            </a:r>
            <a:endParaRPr/>
          </a:p>
          <a:p>
            <a:pPr marL="457200" lvl="0" indent="-381000" algn="l" rtl="0">
              <a:lnSpc>
                <a:spcPct val="90000"/>
              </a:lnSpc>
              <a:spcBef>
                <a:spcPts val="1000"/>
              </a:spcBef>
              <a:spcAft>
                <a:spcPts val="0"/>
              </a:spcAft>
              <a:buClr>
                <a:srgbClr val="193E72"/>
              </a:buClr>
              <a:buSzPts val="2400"/>
              <a:buChar char="•"/>
            </a:pPr>
            <a:r>
              <a:rPr lang="en-GB"/>
              <a:t>Support of two ‘funders’ and research communities/networks </a:t>
            </a:r>
            <a:endParaRPr/>
          </a:p>
          <a:p>
            <a:pPr marL="457200" lvl="0" indent="-381000" algn="l" rtl="0">
              <a:lnSpc>
                <a:spcPct val="90000"/>
              </a:lnSpc>
              <a:spcBef>
                <a:spcPts val="1000"/>
              </a:spcBef>
              <a:spcAft>
                <a:spcPts val="0"/>
              </a:spcAft>
              <a:buClr>
                <a:srgbClr val="193E72"/>
              </a:buClr>
              <a:buSzPts val="2400"/>
              <a:buChar char="•"/>
            </a:pPr>
            <a:r>
              <a:rPr lang="en-GB"/>
              <a:t>Each application goes through the same review process. If successful, the NIHR and charity co-fund each fellowship. </a:t>
            </a:r>
            <a:endParaRPr/>
          </a:p>
          <a:p>
            <a:pPr marL="457200" lvl="0" indent="-381000" algn="l" rtl="0">
              <a:lnSpc>
                <a:spcPct val="90000"/>
              </a:lnSpc>
              <a:spcBef>
                <a:spcPts val="1000"/>
              </a:spcBef>
              <a:spcAft>
                <a:spcPts val="0"/>
              </a:spcAft>
              <a:buClr>
                <a:srgbClr val="193E72"/>
              </a:buClr>
              <a:buSzPts val="2400"/>
              <a:buChar char="•"/>
            </a:pPr>
            <a:r>
              <a:rPr lang="en-GB"/>
              <a:t>For details of round specific charities see guidance notes and NIHR Website </a:t>
            </a:r>
            <a:endParaRPr/>
          </a:p>
          <a:p>
            <a:pPr marL="457200" lvl="0" indent="-228600" algn="l" rtl="0">
              <a:lnSpc>
                <a:spcPct val="90000"/>
              </a:lnSpc>
              <a:spcBef>
                <a:spcPts val="1000"/>
              </a:spcBef>
              <a:spcAft>
                <a:spcPts val="0"/>
              </a:spcAft>
              <a:buClr>
                <a:srgbClr val="193E72"/>
              </a:buClr>
              <a:buSzPts val="2400"/>
              <a:buNone/>
            </a:pPr>
            <a:endParaRPr/>
          </a:p>
          <a:p>
            <a:pPr marL="457200" lvl="0" indent="-228600" algn="l" rtl="0">
              <a:lnSpc>
                <a:spcPct val="90000"/>
              </a:lnSpc>
              <a:spcBef>
                <a:spcPts val="1000"/>
              </a:spcBef>
              <a:spcAft>
                <a:spcPts val="0"/>
              </a:spcAft>
              <a:buClr>
                <a:srgbClr val="193E72"/>
              </a:buClr>
              <a:buSzPts val="2400"/>
              <a:buNone/>
            </a:pPr>
            <a:endParaRPr/>
          </a:p>
          <a:p>
            <a:pPr marL="457200" lvl="0" indent="-228600" algn="l" rtl="0">
              <a:lnSpc>
                <a:spcPct val="90000"/>
              </a:lnSpc>
              <a:spcBef>
                <a:spcPts val="1000"/>
              </a:spcBef>
              <a:spcAft>
                <a:spcPts val="0"/>
              </a:spcAft>
              <a:buClr>
                <a:srgbClr val="193E72"/>
              </a:buClr>
              <a:buSzPts val="2400"/>
              <a:buNone/>
            </a:pPr>
            <a:endParaRPr/>
          </a:p>
          <a:p>
            <a:pPr marL="457200" lvl="0" indent="-228600" algn="l" rtl="0">
              <a:lnSpc>
                <a:spcPct val="90000"/>
              </a:lnSpc>
              <a:spcBef>
                <a:spcPts val="1000"/>
              </a:spcBef>
              <a:spcAft>
                <a:spcPts val="0"/>
              </a:spcAft>
              <a:buClr>
                <a:srgbClr val="193E72"/>
              </a:buClr>
              <a:buSzPts val="2400"/>
              <a:buNone/>
            </a:pPr>
            <a:endParaRPr/>
          </a:p>
          <a:p>
            <a:pPr marL="457200" lvl="0" indent="-228600" algn="l" rtl="0">
              <a:lnSpc>
                <a:spcPct val="90000"/>
              </a:lnSpc>
              <a:spcBef>
                <a:spcPts val="1000"/>
              </a:spcBef>
              <a:spcAft>
                <a:spcPts val="0"/>
              </a:spcAft>
              <a:buClr>
                <a:srgbClr val="193E72"/>
              </a:buClr>
              <a:buSzPts val="2400"/>
              <a:buNone/>
            </a:pPr>
            <a:endParaRPr/>
          </a:p>
          <a:p>
            <a:pPr marL="457200" lvl="0" indent="-228600" algn="l" rtl="0">
              <a:lnSpc>
                <a:spcPct val="90000"/>
              </a:lnSpc>
              <a:spcBef>
                <a:spcPts val="1000"/>
              </a:spcBef>
              <a:spcAft>
                <a:spcPts val="0"/>
              </a:spcAft>
              <a:buClr>
                <a:srgbClr val="193E72"/>
              </a:buClr>
              <a:buSzPts val="2400"/>
              <a:buNone/>
            </a:pPr>
            <a:endParaRPr/>
          </a:p>
          <a:p>
            <a:pPr marL="457200" lvl="0" indent="-228600" algn="l" rtl="0">
              <a:lnSpc>
                <a:spcPct val="90000"/>
              </a:lnSpc>
              <a:spcBef>
                <a:spcPts val="1000"/>
              </a:spcBef>
              <a:spcAft>
                <a:spcPts val="0"/>
              </a:spcAft>
              <a:buClr>
                <a:srgbClr val="193E72"/>
              </a:buClr>
              <a:buSzPts val="2400"/>
              <a:buNone/>
            </a:pPr>
            <a:endParaRPr/>
          </a:p>
          <a:p>
            <a:pPr marL="457200" lvl="0" indent="-228600" algn="l" rtl="0">
              <a:lnSpc>
                <a:spcPct val="90000"/>
              </a:lnSpc>
              <a:spcBef>
                <a:spcPts val="1000"/>
              </a:spcBef>
              <a:spcAft>
                <a:spcPts val="0"/>
              </a:spcAft>
              <a:buClr>
                <a:srgbClr val="193E72"/>
              </a:buClr>
              <a:buSzPts val="2400"/>
              <a:buNone/>
            </a:pPr>
            <a:endParaRPr/>
          </a:p>
        </p:txBody>
      </p:sp>
      <p:pic>
        <p:nvPicPr>
          <p:cNvPr id="167" name="Google Shape;167;p10" descr="Graphical user interface, application, Word&#10;&#10;Description automatically generated"/>
          <p:cNvPicPr preferRelativeResize="0"/>
          <p:nvPr/>
        </p:nvPicPr>
        <p:blipFill rotWithShape="1">
          <a:blip r:embed="rId3">
            <a:alphaModFix/>
          </a:blip>
          <a:srcRect l="14092" t="38755" r="64502" b="30524"/>
          <a:stretch/>
        </p:blipFill>
        <p:spPr>
          <a:xfrm>
            <a:off x="3078867" y="3960498"/>
            <a:ext cx="5213993" cy="21046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txBox="1">
            <a:spLocks noGrp="1"/>
          </p:cNvSpPr>
          <p:nvPr>
            <p:ph type="ctrTitle"/>
          </p:nvPr>
        </p:nvSpPr>
        <p:spPr>
          <a:xfrm>
            <a:off x="1382921" y="1984511"/>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GB"/>
              <a:t>Application and Assessment Process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838200" y="602090"/>
            <a:ext cx="10515600" cy="865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200"/>
              <a:buFont typeface="Arial"/>
              <a:buNone/>
            </a:pPr>
            <a:r>
              <a:rPr lang="en-GB" b="1"/>
              <a:t>Assessment Process</a:t>
            </a:r>
            <a:endParaRPr b="1"/>
          </a:p>
        </p:txBody>
      </p:sp>
      <p:grpSp>
        <p:nvGrpSpPr>
          <p:cNvPr id="179" name="Google Shape;179;p12"/>
          <p:cNvGrpSpPr/>
          <p:nvPr/>
        </p:nvGrpSpPr>
        <p:grpSpPr>
          <a:xfrm>
            <a:off x="1778596" y="1886377"/>
            <a:ext cx="8901506" cy="3148345"/>
            <a:chOff x="0" y="0"/>
            <a:chExt cx="8901506" cy="3148345"/>
          </a:xfrm>
        </p:grpSpPr>
        <p:sp>
          <p:nvSpPr>
            <p:cNvPr id="180" name="Google Shape;180;p12"/>
            <p:cNvSpPr/>
            <p:nvPr/>
          </p:nvSpPr>
          <p:spPr>
            <a:xfrm>
              <a:off x="493027" y="250223"/>
              <a:ext cx="2191699" cy="149430"/>
            </a:xfrm>
            <a:prstGeom prst="rect">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2"/>
            <p:cNvSpPr/>
            <p:nvPr/>
          </p:nvSpPr>
          <p:spPr>
            <a:xfrm>
              <a:off x="0" y="0"/>
              <a:ext cx="1967585" cy="1157867"/>
            </a:xfrm>
            <a:prstGeom prst="roundRect">
              <a:avLst>
                <a:gd name="adj" fmla="val 10000"/>
              </a:avLst>
            </a:prstGeom>
            <a:solidFill>
              <a:srgbClr val="193E7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2"/>
            <p:cNvSpPr txBox="1"/>
            <p:nvPr/>
          </p:nvSpPr>
          <p:spPr>
            <a:xfrm>
              <a:off x="33913" y="33913"/>
              <a:ext cx="1899759" cy="109004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Application Window</a:t>
              </a:r>
              <a:endParaRPr sz="1400" b="0" i="0" u="none" strike="noStrike" cap="none">
                <a:solidFill>
                  <a:srgbClr val="000000"/>
                </a:solidFill>
                <a:latin typeface="Arial"/>
                <a:ea typeface="Arial"/>
                <a:cs typeface="Arial"/>
                <a:sym typeface="Arial"/>
              </a:endParaRPr>
            </a:p>
          </p:txBody>
        </p:sp>
        <p:sp>
          <p:nvSpPr>
            <p:cNvPr id="183" name="Google Shape;183;p12"/>
            <p:cNvSpPr/>
            <p:nvPr/>
          </p:nvSpPr>
          <p:spPr>
            <a:xfrm>
              <a:off x="2692683" y="250223"/>
              <a:ext cx="2417732" cy="149430"/>
            </a:xfrm>
            <a:prstGeom prst="rect">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2"/>
            <p:cNvSpPr/>
            <p:nvPr/>
          </p:nvSpPr>
          <p:spPr>
            <a:xfrm>
              <a:off x="2199656" y="0"/>
              <a:ext cx="1967585" cy="1157867"/>
            </a:xfrm>
            <a:prstGeom prst="roundRect">
              <a:avLst>
                <a:gd name="adj" fmla="val 10000"/>
              </a:avLst>
            </a:prstGeom>
            <a:solidFill>
              <a:srgbClr val="193E7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2"/>
            <p:cNvSpPr txBox="1"/>
            <p:nvPr/>
          </p:nvSpPr>
          <p:spPr>
            <a:xfrm>
              <a:off x="2233569" y="33913"/>
              <a:ext cx="1899759" cy="109004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Selection Committee Review</a:t>
              </a:r>
              <a:endParaRPr sz="1400" b="0" i="0" u="none" strike="noStrike" cap="none">
                <a:solidFill>
                  <a:srgbClr val="000000"/>
                </a:solidFill>
                <a:latin typeface="Arial"/>
                <a:ea typeface="Arial"/>
                <a:cs typeface="Arial"/>
                <a:sym typeface="Arial"/>
              </a:endParaRPr>
            </a:p>
          </p:txBody>
        </p:sp>
        <p:sp>
          <p:nvSpPr>
            <p:cNvPr id="186" name="Google Shape;186;p12"/>
            <p:cNvSpPr/>
            <p:nvPr/>
          </p:nvSpPr>
          <p:spPr>
            <a:xfrm rot="1532732">
              <a:off x="5061999" y="660207"/>
              <a:ext cx="2549887" cy="149430"/>
            </a:xfrm>
            <a:prstGeom prst="rect">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2"/>
            <p:cNvSpPr/>
            <p:nvPr/>
          </p:nvSpPr>
          <p:spPr>
            <a:xfrm>
              <a:off x="4625346" y="0"/>
              <a:ext cx="1967585" cy="1157867"/>
            </a:xfrm>
            <a:prstGeom prst="roundRect">
              <a:avLst>
                <a:gd name="adj" fmla="val 10000"/>
              </a:avLst>
            </a:prstGeom>
            <a:solidFill>
              <a:srgbClr val="193E7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2"/>
            <p:cNvSpPr txBox="1"/>
            <p:nvPr/>
          </p:nvSpPr>
          <p:spPr>
            <a:xfrm>
              <a:off x="4659259" y="33913"/>
              <a:ext cx="1899759" cy="109004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Shortlisting Meeting</a:t>
              </a:r>
              <a:endParaRPr sz="1400" b="0" i="0" u="none" strike="noStrike" cap="none">
                <a:solidFill>
                  <a:srgbClr val="000000"/>
                </a:solidFill>
                <a:latin typeface="Arial"/>
                <a:ea typeface="Arial"/>
                <a:cs typeface="Arial"/>
                <a:sym typeface="Arial"/>
              </a:endParaRPr>
            </a:p>
          </p:txBody>
        </p:sp>
        <p:sp>
          <p:nvSpPr>
            <p:cNvPr id="189" name="Google Shape;189;p12"/>
            <p:cNvSpPr/>
            <p:nvPr/>
          </p:nvSpPr>
          <p:spPr>
            <a:xfrm rot="9504538">
              <a:off x="5653719" y="2344650"/>
              <a:ext cx="2399839" cy="149430"/>
            </a:xfrm>
            <a:prstGeom prst="rect">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2"/>
            <p:cNvSpPr/>
            <p:nvPr/>
          </p:nvSpPr>
          <p:spPr>
            <a:xfrm>
              <a:off x="6933921" y="1099583"/>
              <a:ext cx="1967585" cy="1157867"/>
            </a:xfrm>
            <a:prstGeom prst="roundRect">
              <a:avLst>
                <a:gd name="adj" fmla="val 10000"/>
              </a:avLst>
            </a:prstGeom>
            <a:solidFill>
              <a:srgbClr val="00B0F0"/>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2"/>
            <p:cNvSpPr txBox="1"/>
            <p:nvPr/>
          </p:nvSpPr>
          <p:spPr>
            <a:xfrm>
              <a:off x="6967834" y="1133496"/>
              <a:ext cx="1899759" cy="109004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Interviews</a:t>
              </a:r>
              <a:endParaRPr sz="1400" b="0" i="0" u="none" strike="noStrike" cap="none">
                <a:solidFill>
                  <a:srgbClr val="000000"/>
                </a:solidFill>
                <a:latin typeface="Arial"/>
                <a:ea typeface="Arial"/>
                <a:cs typeface="Arial"/>
                <a:sym typeface="Arial"/>
              </a:endParaRPr>
            </a:p>
          </p:txBody>
        </p:sp>
        <p:sp>
          <p:nvSpPr>
            <p:cNvPr id="192" name="Google Shape;192;p12"/>
            <p:cNvSpPr/>
            <p:nvPr/>
          </p:nvSpPr>
          <p:spPr>
            <a:xfrm rot="-10785178">
              <a:off x="2740961" y="2231517"/>
              <a:ext cx="2450567" cy="149430"/>
            </a:xfrm>
            <a:prstGeom prst="rect">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2"/>
            <p:cNvSpPr/>
            <p:nvPr/>
          </p:nvSpPr>
          <p:spPr>
            <a:xfrm>
              <a:off x="4702469" y="1990478"/>
              <a:ext cx="1967585" cy="1157867"/>
            </a:xfrm>
            <a:prstGeom prst="roundRect">
              <a:avLst>
                <a:gd name="adj" fmla="val 10000"/>
              </a:avLst>
            </a:prstGeom>
            <a:solidFill>
              <a:srgbClr val="193E7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2"/>
            <p:cNvSpPr txBox="1"/>
            <p:nvPr/>
          </p:nvSpPr>
          <p:spPr>
            <a:xfrm>
              <a:off x="4736382" y="2024391"/>
              <a:ext cx="1899759" cy="109004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lt1"/>
                  </a:solidFill>
                  <a:latin typeface="Arial"/>
                  <a:ea typeface="Arial"/>
                  <a:cs typeface="Arial"/>
                  <a:sym typeface="Arial"/>
                </a:rPr>
                <a:t>Recommendations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600"/>
                <a:buFont typeface="Arial"/>
                <a:buNone/>
              </a:pPr>
              <a:r>
                <a:rPr lang="en-GB" sz="1600" b="0" i="0" u="none" strike="noStrike" cap="none">
                  <a:solidFill>
                    <a:schemeClr val="lt1"/>
                  </a:solidFill>
                  <a:latin typeface="Arial"/>
                  <a:ea typeface="Arial"/>
                  <a:cs typeface="Arial"/>
                  <a:sym typeface="Arial"/>
                </a:rPr>
                <a:t>Submitted</a:t>
              </a:r>
              <a:endParaRPr sz="1400" b="0" i="0" u="none" strike="noStrike" cap="none">
                <a:solidFill>
                  <a:srgbClr val="000000"/>
                </a:solidFill>
                <a:latin typeface="Arial"/>
                <a:ea typeface="Arial"/>
                <a:cs typeface="Arial"/>
                <a:sym typeface="Arial"/>
              </a:endParaRPr>
            </a:p>
          </p:txBody>
        </p:sp>
        <p:sp>
          <p:nvSpPr>
            <p:cNvPr id="195" name="Google Shape;195;p12"/>
            <p:cNvSpPr/>
            <p:nvPr/>
          </p:nvSpPr>
          <p:spPr>
            <a:xfrm rot="10796965">
              <a:off x="446058" y="2211450"/>
              <a:ext cx="2251925" cy="149430"/>
            </a:xfrm>
            <a:prstGeom prst="rect">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2"/>
            <p:cNvSpPr/>
            <p:nvPr/>
          </p:nvSpPr>
          <p:spPr>
            <a:xfrm>
              <a:off x="2251924" y="1972108"/>
              <a:ext cx="1967585" cy="1157867"/>
            </a:xfrm>
            <a:prstGeom prst="roundRect">
              <a:avLst>
                <a:gd name="adj" fmla="val 10000"/>
              </a:avLst>
            </a:prstGeom>
            <a:solidFill>
              <a:srgbClr val="193E7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2"/>
            <p:cNvSpPr txBox="1"/>
            <p:nvPr/>
          </p:nvSpPr>
          <p:spPr>
            <a:xfrm>
              <a:off x="2285837" y="2006021"/>
              <a:ext cx="1899759" cy="109004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Outcomes Confirmed</a:t>
              </a:r>
              <a:endParaRPr sz="1400" b="0" i="0" u="none" strike="noStrike" cap="none">
                <a:solidFill>
                  <a:srgbClr val="000000"/>
                </a:solidFill>
                <a:latin typeface="Arial"/>
                <a:ea typeface="Arial"/>
                <a:cs typeface="Arial"/>
                <a:sym typeface="Arial"/>
              </a:endParaRPr>
            </a:p>
          </p:txBody>
        </p:sp>
        <p:sp>
          <p:nvSpPr>
            <p:cNvPr id="198" name="Google Shape;198;p12"/>
            <p:cNvSpPr/>
            <p:nvPr/>
          </p:nvSpPr>
          <p:spPr>
            <a:xfrm>
              <a:off x="0" y="1981901"/>
              <a:ext cx="1967585" cy="1157867"/>
            </a:xfrm>
            <a:prstGeom prst="roundRect">
              <a:avLst>
                <a:gd name="adj" fmla="val 10000"/>
              </a:avLst>
            </a:prstGeom>
            <a:solidFill>
              <a:srgbClr val="193E7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2"/>
            <p:cNvSpPr txBox="1"/>
            <p:nvPr/>
          </p:nvSpPr>
          <p:spPr>
            <a:xfrm>
              <a:off x="33913" y="2015814"/>
              <a:ext cx="1899759" cy="109004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Awards Start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594360" y="1"/>
            <a:ext cx="10759440" cy="1230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200"/>
              <a:buFont typeface="Arial"/>
              <a:buNone/>
            </a:pPr>
            <a:r>
              <a:rPr lang="en-GB" sz="2800"/>
              <a:t>A strong application (Person, Project, Place/Training) </a:t>
            </a:r>
            <a:endParaRPr sz="2800"/>
          </a:p>
        </p:txBody>
      </p:sp>
      <p:sp>
        <p:nvSpPr>
          <p:cNvPr id="205" name="Google Shape;205;p13"/>
          <p:cNvSpPr txBox="1">
            <a:spLocks noGrp="1"/>
          </p:cNvSpPr>
          <p:nvPr>
            <p:ph type="body" idx="1"/>
          </p:nvPr>
        </p:nvSpPr>
        <p:spPr>
          <a:xfrm>
            <a:off x="448056" y="1103587"/>
            <a:ext cx="11292840" cy="4975939"/>
          </a:xfrm>
          <a:prstGeom prst="rect">
            <a:avLst/>
          </a:prstGeom>
          <a:noFill/>
          <a:ln>
            <a:noFill/>
          </a:ln>
        </p:spPr>
        <p:txBody>
          <a:bodyPr spcFirstLastPara="1" wrap="square" lIns="91425" tIns="45700" rIns="91425" bIns="45700" anchor="t" anchorCtr="0">
            <a:normAutofit fontScale="92500" lnSpcReduction="20000"/>
          </a:bodyPr>
          <a:lstStyle/>
          <a:p>
            <a:pPr marL="457200" lvl="0" indent="-228600" algn="l" rtl="0">
              <a:lnSpc>
                <a:spcPct val="90000"/>
              </a:lnSpc>
              <a:spcBef>
                <a:spcPts val="200"/>
              </a:spcBef>
              <a:spcAft>
                <a:spcPts val="0"/>
              </a:spcAft>
              <a:buSzPct val="185328"/>
              <a:buNone/>
            </a:pPr>
            <a:endParaRPr sz="1400"/>
          </a:p>
          <a:p>
            <a:pPr marL="457200" lvl="0" indent="-381000" algn="l" rtl="0">
              <a:lnSpc>
                <a:spcPct val="90000"/>
              </a:lnSpc>
              <a:spcBef>
                <a:spcPts val="400"/>
              </a:spcBef>
              <a:spcAft>
                <a:spcPts val="0"/>
              </a:spcAft>
              <a:buSzPct val="117936"/>
              <a:buChar char="•"/>
            </a:pPr>
            <a:r>
              <a:rPr lang="en-GB" sz="2200"/>
              <a:t>Is made by a candidate with the requisite experience and aspirations to lead and undertake the project, and benefit from the opportunities it will provide</a:t>
            </a:r>
            <a:endParaRPr/>
          </a:p>
          <a:p>
            <a:pPr marL="457200" lvl="0" indent="-228600" algn="l" rtl="0">
              <a:lnSpc>
                <a:spcPct val="90000"/>
              </a:lnSpc>
              <a:spcBef>
                <a:spcPts val="400"/>
              </a:spcBef>
              <a:spcAft>
                <a:spcPts val="0"/>
              </a:spcAft>
              <a:buSzPct val="117936"/>
              <a:buNone/>
            </a:pPr>
            <a:endParaRPr sz="2200"/>
          </a:p>
          <a:p>
            <a:pPr marL="457200" lvl="0" indent="-381000" algn="l" rtl="0">
              <a:lnSpc>
                <a:spcPct val="90000"/>
              </a:lnSpc>
              <a:spcBef>
                <a:spcPts val="400"/>
              </a:spcBef>
              <a:spcAft>
                <a:spcPts val="0"/>
              </a:spcAft>
              <a:buSzPct val="117936"/>
              <a:buChar char="•"/>
            </a:pPr>
            <a:r>
              <a:rPr lang="en-GB" sz="2200"/>
              <a:t>Is developed from conception with the support of suitably experienced academic supervisors and advisors</a:t>
            </a:r>
            <a:endParaRPr sz="2200"/>
          </a:p>
          <a:p>
            <a:pPr marL="0" lvl="0" indent="0" algn="l" rtl="0">
              <a:lnSpc>
                <a:spcPct val="90000"/>
              </a:lnSpc>
              <a:spcBef>
                <a:spcPts val="400"/>
              </a:spcBef>
              <a:spcAft>
                <a:spcPts val="0"/>
              </a:spcAft>
              <a:buSzPct val="117936"/>
              <a:buNone/>
            </a:pPr>
            <a:endParaRPr sz="2200"/>
          </a:p>
          <a:p>
            <a:pPr marL="457200" lvl="0" indent="-381000" algn="l" rtl="0">
              <a:lnSpc>
                <a:spcPct val="90000"/>
              </a:lnSpc>
              <a:spcBef>
                <a:spcPts val="400"/>
              </a:spcBef>
              <a:spcAft>
                <a:spcPts val="0"/>
              </a:spcAft>
              <a:buSzPct val="117936"/>
              <a:buChar char="•"/>
            </a:pPr>
            <a:r>
              <a:rPr lang="en-GB" sz="2200"/>
              <a:t>Is informed by appropriate patient/public involvement and engagement</a:t>
            </a:r>
            <a:endParaRPr sz="2200"/>
          </a:p>
          <a:p>
            <a:pPr marL="457200" lvl="0" indent="-228600" algn="l" rtl="0">
              <a:lnSpc>
                <a:spcPct val="90000"/>
              </a:lnSpc>
              <a:spcBef>
                <a:spcPts val="400"/>
              </a:spcBef>
              <a:spcAft>
                <a:spcPts val="0"/>
              </a:spcAft>
              <a:buSzPct val="117936"/>
              <a:buNone/>
            </a:pPr>
            <a:endParaRPr sz="2200"/>
          </a:p>
          <a:p>
            <a:pPr marL="457200" lvl="0" indent="-381000" algn="l" rtl="0">
              <a:lnSpc>
                <a:spcPct val="90000"/>
              </a:lnSpc>
              <a:spcBef>
                <a:spcPts val="400"/>
              </a:spcBef>
              <a:spcAft>
                <a:spcPts val="0"/>
              </a:spcAft>
              <a:buSzPct val="117936"/>
              <a:buChar char="•"/>
            </a:pPr>
            <a:r>
              <a:rPr lang="en-GB" sz="2200"/>
              <a:t>Proposes a project that:</a:t>
            </a:r>
            <a:endParaRPr/>
          </a:p>
          <a:p>
            <a:pPr marL="914400" lvl="1" indent="-342900" algn="l" rtl="0">
              <a:lnSpc>
                <a:spcPct val="90000"/>
              </a:lnSpc>
              <a:spcBef>
                <a:spcPts val="400"/>
              </a:spcBef>
              <a:spcAft>
                <a:spcPts val="0"/>
              </a:spcAft>
              <a:buSzPct val="88452"/>
              <a:buChar char="•"/>
            </a:pPr>
            <a:r>
              <a:rPr lang="en-GB" sz="2200"/>
              <a:t>serves as an excellent vehicle for the personal development of the candidate</a:t>
            </a:r>
            <a:endParaRPr/>
          </a:p>
          <a:p>
            <a:pPr marL="914400" lvl="1" indent="-342900" algn="l" rtl="0">
              <a:lnSpc>
                <a:spcPct val="90000"/>
              </a:lnSpc>
              <a:spcBef>
                <a:spcPts val="400"/>
              </a:spcBef>
              <a:spcAft>
                <a:spcPts val="0"/>
              </a:spcAft>
              <a:buSzPct val="88452"/>
              <a:buChar char="•"/>
            </a:pPr>
            <a:r>
              <a:rPr lang="en-GB" sz="2200"/>
              <a:t>has good potential to make a positive impact on care and/or health </a:t>
            </a:r>
            <a:endParaRPr/>
          </a:p>
          <a:p>
            <a:pPr marL="457200" lvl="0" indent="-228600" algn="l" rtl="0">
              <a:lnSpc>
                <a:spcPct val="90000"/>
              </a:lnSpc>
              <a:spcBef>
                <a:spcPts val="400"/>
              </a:spcBef>
              <a:spcAft>
                <a:spcPts val="0"/>
              </a:spcAft>
              <a:buSzPct val="117936"/>
              <a:buNone/>
            </a:pPr>
            <a:endParaRPr sz="2200"/>
          </a:p>
          <a:p>
            <a:pPr marL="457200" lvl="0" indent="-381000" algn="l" rtl="0">
              <a:lnSpc>
                <a:spcPct val="90000"/>
              </a:lnSpc>
              <a:spcBef>
                <a:spcPts val="400"/>
              </a:spcBef>
              <a:spcAft>
                <a:spcPts val="0"/>
              </a:spcAft>
              <a:buSzPct val="117936"/>
              <a:buChar char="•"/>
            </a:pPr>
            <a:r>
              <a:rPr lang="en-GB" sz="2200"/>
              <a:t>Includes a bespoke training and development plan that is tailored to the needs of the candidate and the project </a:t>
            </a:r>
            <a:endParaRPr/>
          </a:p>
          <a:p>
            <a:pPr marL="457200" lvl="0" indent="-228600" algn="l" rtl="0">
              <a:lnSpc>
                <a:spcPct val="90000"/>
              </a:lnSpc>
              <a:spcBef>
                <a:spcPts val="400"/>
              </a:spcBef>
              <a:spcAft>
                <a:spcPts val="0"/>
              </a:spcAft>
              <a:buSzPct val="117936"/>
              <a:buNone/>
            </a:pPr>
            <a:endParaRPr sz="2200"/>
          </a:p>
          <a:p>
            <a:pPr marL="457200" lvl="0" indent="-381000" algn="l" rtl="0">
              <a:lnSpc>
                <a:spcPct val="90000"/>
              </a:lnSpc>
              <a:spcBef>
                <a:spcPts val="400"/>
              </a:spcBef>
              <a:spcAft>
                <a:spcPts val="0"/>
              </a:spcAft>
              <a:buSzPct val="117936"/>
              <a:buChar char="•"/>
            </a:pPr>
            <a:r>
              <a:rPr lang="en-GB" sz="2200"/>
              <a:t>Articulates strong support for the candidate, their career development, and the project by the hosting organisation(s), which must be well placed to provide it.</a:t>
            </a:r>
            <a:endParaRPr/>
          </a:p>
          <a:p>
            <a:pPr marL="457200" lvl="0" indent="-228600" algn="l" rtl="0">
              <a:lnSpc>
                <a:spcPct val="90000"/>
              </a:lnSpc>
              <a:spcBef>
                <a:spcPts val="400"/>
              </a:spcBef>
              <a:spcAft>
                <a:spcPts val="0"/>
              </a:spcAft>
              <a:buSzPct val="108108"/>
              <a:buNone/>
            </a:pPr>
            <a:endParaRPr/>
          </a:p>
          <a:p>
            <a:pPr marL="457200" lvl="0" indent="-228600" algn="l" rtl="0">
              <a:lnSpc>
                <a:spcPct val="90000"/>
              </a:lnSpc>
              <a:spcBef>
                <a:spcPts val="400"/>
              </a:spcBef>
              <a:spcAft>
                <a:spcPts val="0"/>
              </a:spcAft>
              <a:buSzPct val="108108"/>
              <a:buNone/>
            </a:pPr>
            <a:endParaRPr/>
          </a:p>
          <a:p>
            <a:pPr marL="0" lvl="0" indent="0" algn="l" rtl="0">
              <a:lnSpc>
                <a:spcPct val="90000"/>
              </a:lnSpc>
              <a:spcBef>
                <a:spcPts val="400"/>
              </a:spcBef>
              <a:spcAft>
                <a:spcPts val="200"/>
              </a:spcAft>
              <a:buSzPct val="108108"/>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ctrTitle"/>
          </p:nvPr>
        </p:nvSpPr>
        <p:spPr>
          <a:xfrm>
            <a:off x="1382921" y="1984511"/>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GB"/>
              <a:t>Hints and tips for applicants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t>Pre-application advice</a:t>
            </a:r>
            <a:endParaRPr/>
          </a:p>
        </p:txBody>
      </p:sp>
      <p:sp>
        <p:nvSpPr>
          <p:cNvPr id="216" name="Google Shape;216;p15"/>
          <p:cNvSpPr txBox="1">
            <a:spLocks noGrp="1"/>
          </p:cNvSpPr>
          <p:nvPr>
            <p:ph type="body" idx="1"/>
          </p:nvPr>
        </p:nvSpPr>
        <p:spPr>
          <a:xfrm>
            <a:off x="838200" y="1295835"/>
            <a:ext cx="10515600" cy="4495683"/>
          </a:xfrm>
          <a:prstGeom prst="rect">
            <a:avLst/>
          </a:prstGeom>
          <a:noFill/>
          <a:ln>
            <a:noFill/>
          </a:ln>
        </p:spPr>
        <p:txBody>
          <a:bodyPr spcFirstLastPara="1" wrap="square" lIns="91425" tIns="45700" rIns="91425" bIns="45700" anchor="t" anchorCtr="0">
            <a:noAutofit/>
          </a:bodyPr>
          <a:lstStyle/>
          <a:p>
            <a:pPr marL="228594" lvl="0" indent="-228594" algn="l" rtl="0">
              <a:lnSpc>
                <a:spcPct val="90000"/>
              </a:lnSpc>
              <a:spcBef>
                <a:spcPts val="0"/>
              </a:spcBef>
              <a:spcAft>
                <a:spcPts val="0"/>
              </a:spcAft>
              <a:buClr>
                <a:srgbClr val="002060"/>
              </a:buClr>
              <a:buSzPts val="2200"/>
              <a:buChar char="•"/>
            </a:pPr>
            <a:r>
              <a:rPr lang="en-GB" sz="2200" b="1">
                <a:solidFill>
                  <a:srgbClr val="002060"/>
                </a:solidFill>
              </a:rPr>
              <a:t>Know the process and the remit:</a:t>
            </a:r>
            <a:endParaRPr b="1">
              <a:solidFill>
                <a:srgbClr val="002060"/>
              </a:solidFill>
            </a:endParaRPr>
          </a:p>
          <a:p>
            <a:pPr marL="914400" lvl="1" indent="-368300" algn="l" rtl="0">
              <a:lnSpc>
                <a:spcPct val="100000"/>
              </a:lnSpc>
              <a:spcBef>
                <a:spcPts val="0"/>
              </a:spcBef>
              <a:spcAft>
                <a:spcPts val="0"/>
              </a:spcAft>
              <a:buClr>
                <a:srgbClr val="002060"/>
              </a:buClr>
              <a:buSzPts val="2200"/>
              <a:buChar char="✔"/>
            </a:pPr>
            <a:r>
              <a:rPr lang="en-GB" sz="2200">
                <a:solidFill>
                  <a:srgbClr val="002060"/>
                </a:solidFill>
              </a:rPr>
              <a:t>Look at the website</a:t>
            </a:r>
            <a:endParaRPr>
              <a:solidFill>
                <a:srgbClr val="002060"/>
              </a:solidFill>
            </a:endParaRPr>
          </a:p>
          <a:p>
            <a:pPr marL="914400" lvl="1" indent="-368300" algn="l" rtl="0">
              <a:lnSpc>
                <a:spcPct val="100000"/>
              </a:lnSpc>
              <a:spcBef>
                <a:spcPts val="0"/>
              </a:spcBef>
              <a:spcAft>
                <a:spcPts val="0"/>
              </a:spcAft>
              <a:buClr>
                <a:srgbClr val="002060"/>
              </a:buClr>
              <a:buSzPts val="2200"/>
              <a:buChar char="✔"/>
            </a:pPr>
            <a:r>
              <a:rPr lang="en-GB" sz="2200">
                <a:solidFill>
                  <a:srgbClr val="002060"/>
                </a:solidFill>
              </a:rPr>
              <a:t>Read the guidance notes and NIHR Chairs reports </a:t>
            </a:r>
            <a:endParaRPr sz="2200">
              <a:solidFill>
                <a:srgbClr val="002060"/>
              </a:solidFill>
            </a:endParaRPr>
          </a:p>
          <a:p>
            <a:pPr marL="914400" lvl="1" indent="-368300" algn="l" rtl="0">
              <a:lnSpc>
                <a:spcPct val="100000"/>
              </a:lnSpc>
              <a:spcBef>
                <a:spcPts val="0"/>
              </a:spcBef>
              <a:spcAft>
                <a:spcPts val="0"/>
              </a:spcAft>
              <a:buClr>
                <a:srgbClr val="002060"/>
              </a:buClr>
              <a:buSzPts val="2200"/>
              <a:buChar char="✔"/>
            </a:pPr>
            <a:r>
              <a:rPr lang="en-GB" sz="2200">
                <a:solidFill>
                  <a:srgbClr val="002060"/>
                </a:solidFill>
              </a:rPr>
              <a:t>Contact the NIHR Academy with any queries</a:t>
            </a:r>
            <a:endParaRPr/>
          </a:p>
          <a:p>
            <a:pPr marL="914400" lvl="1" indent="-368300" algn="l" rtl="0">
              <a:lnSpc>
                <a:spcPct val="100000"/>
              </a:lnSpc>
              <a:spcBef>
                <a:spcPts val="0"/>
              </a:spcBef>
              <a:spcAft>
                <a:spcPts val="0"/>
              </a:spcAft>
              <a:buClr>
                <a:srgbClr val="002060"/>
              </a:buClr>
              <a:buSzPts val="2200"/>
              <a:buChar char="✔"/>
            </a:pPr>
            <a:r>
              <a:rPr lang="en-GB" sz="2200">
                <a:solidFill>
                  <a:srgbClr val="002060"/>
                </a:solidFill>
              </a:rPr>
              <a:t>Talk to the NIHR Research Design Service</a:t>
            </a:r>
            <a:endParaRPr/>
          </a:p>
          <a:p>
            <a:pPr marL="914400" lvl="1" indent="-368300" algn="l" rtl="0">
              <a:lnSpc>
                <a:spcPct val="100000"/>
              </a:lnSpc>
              <a:spcBef>
                <a:spcPts val="0"/>
              </a:spcBef>
              <a:spcAft>
                <a:spcPts val="0"/>
              </a:spcAft>
              <a:buClr>
                <a:srgbClr val="002060"/>
              </a:buClr>
              <a:buSzPts val="2200"/>
              <a:buChar char="✔"/>
            </a:pPr>
            <a:r>
              <a:rPr lang="en-GB" sz="2200">
                <a:solidFill>
                  <a:srgbClr val="002060"/>
                </a:solidFill>
              </a:rPr>
              <a:t>Don’t add PPI as an afterthought!</a:t>
            </a:r>
            <a:endParaRPr>
              <a:solidFill>
                <a:srgbClr val="002060"/>
              </a:solidFill>
            </a:endParaRPr>
          </a:p>
          <a:p>
            <a:pPr marL="228594" lvl="0" indent="-228594" algn="l" rtl="0">
              <a:lnSpc>
                <a:spcPct val="90000"/>
              </a:lnSpc>
              <a:spcBef>
                <a:spcPts val="1000"/>
              </a:spcBef>
              <a:spcAft>
                <a:spcPts val="0"/>
              </a:spcAft>
              <a:buClr>
                <a:srgbClr val="002060"/>
              </a:buClr>
              <a:buSzPts val="2200"/>
              <a:buChar char="•"/>
            </a:pPr>
            <a:r>
              <a:rPr lang="en-GB" sz="2200" b="1">
                <a:solidFill>
                  <a:srgbClr val="002060"/>
                </a:solidFill>
              </a:rPr>
              <a:t>Know your audience:</a:t>
            </a:r>
            <a:endParaRPr b="1">
              <a:solidFill>
                <a:srgbClr val="002060"/>
              </a:solidFill>
            </a:endParaRPr>
          </a:p>
          <a:p>
            <a:pPr marL="914400" lvl="1" indent="-368300" algn="l" rtl="0">
              <a:lnSpc>
                <a:spcPct val="100000"/>
              </a:lnSpc>
              <a:spcBef>
                <a:spcPts val="0"/>
              </a:spcBef>
              <a:spcAft>
                <a:spcPts val="0"/>
              </a:spcAft>
              <a:buClr>
                <a:srgbClr val="002060"/>
              </a:buClr>
              <a:buSzPts val="2200"/>
              <a:buChar char="✔"/>
            </a:pPr>
            <a:r>
              <a:rPr lang="en-GB" sz="2200">
                <a:solidFill>
                  <a:srgbClr val="002060"/>
                </a:solidFill>
              </a:rPr>
              <a:t>Look up previous award holders, selection committee members, methodology experts</a:t>
            </a:r>
            <a:endParaRPr>
              <a:solidFill>
                <a:srgbClr val="002060"/>
              </a:solidFill>
            </a:endParaRPr>
          </a:p>
          <a:p>
            <a:pPr marL="228594" lvl="0" indent="-228594" algn="l" rtl="0">
              <a:lnSpc>
                <a:spcPct val="90000"/>
              </a:lnSpc>
              <a:spcBef>
                <a:spcPts val="1000"/>
              </a:spcBef>
              <a:spcAft>
                <a:spcPts val="0"/>
              </a:spcAft>
              <a:buClr>
                <a:srgbClr val="002060"/>
              </a:buClr>
              <a:buSzPts val="2200"/>
              <a:buChar char="•"/>
            </a:pPr>
            <a:r>
              <a:rPr lang="en-GB" sz="2200" b="1">
                <a:solidFill>
                  <a:srgbClr val="002060"/>
                </a:solidFill>
              </a:rPr>
              <a:t>Talk, talk, talk before you submit:</a:t>
            </a:r>
            <a:endParaRPr b="1">
              <a:solidFill>
                <a:srgbClr val="002060"/>
              </a:solidFill>
            </a:endParaRPr>
          </a:p>
          <a:p>
            <a:pPr marL="914400" lvl="1" indent="-368300" algn="l" rtl="0">
              <a:lnSpc>
                <a:spcPct val="100000"/>
              </a:lnSpc>
              <a:spcBef>
                <a:spcPts val="0"/>
              </a:spcBef>
              <a:spcAft>
                <a:spcPts val="0"/>
              </a:spcAft>
              <a:buClr>
                <a:srgbClr val="002060"/>
              </a:buClr>
              <a:buSzPts val="2200"/>
              <a:buChar char="✔"/>
            </a:pPr>
            <a:r>
              <a:rPr lang="en-GB" sz="2200">
                <a:solidFill>
                  <a:srgbClr val="002060"/>
                </a:solidFill>
              </a:rPr>
              <a:t>Supervisors, current awards holders, senior academics, methodological experts, collaborators, mentors, finance office, colleagues etc. </a:t>
            </a:r>
            <a:endParaRPr>
              <a:solidFill>
                <a:srgbClr val="002060"/>
              </a:solidFill>
            </a:endParaRPr>
          </a:p>
          <a:p>
            <a:pPr marL="457200" lvl="0" indent="-228600" algn="l" rtl="0">
              <a:lnSpc>
                <a:spcPct val="90000"/>
              </a:lnSpc>
              <a:spcBef>
                <a:spcPts val="1000"/>
              </a:spcBef>
              <a:spcAft>
                <a:spcPts val="0"/>
              </a:spcAft>
              <a:buClr>
                <a:srgbClr val="193E72"/>
              </a:buClr>
              <a:buSzPts val="2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title"/>
          </p:nvPr>
        </p:nvSpPr>
        <p:spPr>
          <a:xfrm>
            <a:off x="838200" y="77745"/>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t>Common</a:t>
            </a:r>
            <a:r>
              <a:rPr lang="en-GB" sz="3600" b="1"/>
              <a:t> </a:t>
            </a:r>
            <a:r>
              <a:rPr lang="en-GB" b="1"/>
              <a:t>weaknesses</a:t>
            </a:r>
            <a:endParaRPr/>
          </a:p>
        </p:txBody>
      </p:sp>
      <p:sp>
        <p:nvSpPr>
          <p:cNvPr id="222" name="Google Shape;222;p16"/>
          <p:cNvSpPr txBox="1">
            <a:spLocks noGrp="1"/>
          </p:cNvSpPr>
          <p:nvPr>
            <p:ph type="body" idx="1"/>
          </p:nvPr>
        </p:nvSpPr>
        <p:spPr>
          <a:xfrm>
            <a:off x="838200" y="820348"/>
            <a:ext cx="10515600" cy="4971172"/>
          </a:xfrm>
          <a:prstGeom prst="rect">
            <a:avLst/>
          </a:prstGeom>
          <a:noFill/>
          <a:ln>
            <a:noFill/>
          </a:ln>
        </p:spPr>
        <p:txBody>
          <a:bodyPr spcFirstLastPara="1" wrap="square" lIns="91425" tIns="45700" rIns="91425" bIns="45700" anchor="t" anchorCtr="0">
            <a:noAutofit/>
          </a:bodyPr>
          <a:lstStyle/>
          <a:p>
            <a:pPr marL="228594" lvl="0" indent="-90796" algn="l" rtl="0">
              <a:lnSpc>
                <a:spcPct val="70000"/>
              </a:lnSpc>
              <a:spcBef>
                <a:spcPts val="0"/>
              </a:spcBef>
              <a:spcAft>
                <a:spcPts val="0"/>
              </a:spcAft>
              <a:buSzPts val="2170"/>
              <a:buNone/>
            </a:pPr>
            <a:r>
              <a:rPr lang="en-GB" b="1" i="1"/>
              <a:t>“We will….” </a:t>
            </a:r>
            <a:r>
              <a:rPr lang="en-GB">
                <a:solidFill>
                  <a:srgbClr val="0070C0"/>
                </a:solidFill>
              </a:rPr>
              <a:t>These are personal awards and the applicant should convey ownership</a:t>
            </a:r>
            <a:endParaRPr/>
          </a:p>
          <a:p>
            <a:pPr marL="228594" lvl="0" indent="-90796" algn="l" rtl="0">
              <a:lnSpc>
                <a:spcPct val="70000"/>
              </a:lnSpc>
              <a:spcBef>
                <a:spcPts val="0"/>
              </a:spcBef>
              <a:spcAft>
                <a:spcPts val="0"/>
              </a:spcAft>
              <a:buSzPts val="2170"/>
              <a:buNone/>
            </a:pPr>
            <a:endParaRPr b="1"/>
          </a:p>
          <a:p>
            <a:pPr marL="228594" lvl="0" indent="-228594" algn="l" rtl="0">
              <a:lnSpc>
                <a:spcPct val="70000"/>
              </a:lnSpc>
              <a:spcBef>
                <a:spcPts val="0"/>
              </a:spcBef>
              <a:spcAft>
                <a:spcPts val="0"/>
              </a:spcAft>
              <a:buSzPts val="2170"/>
              <a:buChar char="•"/>
            </a:pPr>
            <a:r>
              <a:rPr lang="en-GB" b="1"/>
              <a:t>Clarity &amp; Details: </a:t>
            </a:r>
            <a:r>
              <a:rPr lang="en-GB">
                <a:solidFill>
                  <a:srgbClr val="0070C0"/>
                </a:solidFill>
              </a:rPr>
              <a:t>Research questions not clear; don’t show the relevance of the aims and objectives; not enough detail and depth</a:t>
            </a:r>
            <a:endParaRPr/>
          </a:p>
          <a:p>
            <a:pPr marL="228594" lvl="0" indent="-90796" algn="l" rtl="0">
              <a:lnSpc>
                <a:spcPct val="70000"/>
              </a:lnSpc>
              <a:spcBef>
                <a:spcPts val="0"/>
              </a:spcBef>
              <a:spcAft>
                <a:spcPts val="0"/>
              </a:spcAft>
              <a:buSzPts val="2170"/>
              <a:buNone/>
            </a:pPr>
            <a:endParaRPr b="1">
              <a:solidFill>
                <a:srgbClr val="0070C0"/>
              </a:solidFill>
            </a:endParaRPr>
          </a:p>
          <a:p>
            <a:pPr marL="228594" lvl="0" indent="-228594" algn="l" rtl="0">
              <a:lnSpc>
                <a:spcPct val="70000"/>
              </a:lnSpc>
              <a:spcBef>
                <a:spcPts val="0"/>
              </a:spcBef>
              <a:spcAft>
                <a:spcPts val="0"/>
              </a:spcAft>
              <a:buSzPts val="2170"/>
              <a:buChar char="•"/>
            </a:pPr>
            <a:r>
              <a:rPr lang="en-GB" b="1"/>
              <a:t>Over-ambitious: </a:t>
            </a:r>
            <a:r>
              <a:rPr lang="en-GB">
                <a:solidFill>
                  <a:srgbClr val="0070C0"/>
                </a:solidFill>
              </a:rPr>
              <a:t>Research programme not suitable for level of award; not achievable within time frame</a:t>
            </a:r>
            <a:endParaRPr/>
          </a:p>
          <a:p>
            <a:pPr marL="228594" lvl="0" indent="-90796" algn="l" rtl="0">
              <a:lnSpc>
                <a:spcPct val="70000"/>
              </a:lnSpc>
              <a:spcBef>
                <a:spcPts val="0"/>
              </a:spcBef>
              <a:spcAft>
                <a:spcPts val="0"/>
              </a:spcAft>
              <a:buSzPts val="2170"/>
              <a:buNone/>
            </a:pPr>
            <a:endParaRPr b="1"/>
          </a:p>
          <a:p>
            <a:pPr marL="228594" lvl="0" indent="-228594" algn="l" rtl="0">
              <a:lnSpc>
                <a:spcPct val="70000"/>
              </a:lnSpc>
              <a:spcBef>
                <a:spcPts val="0"/>
              </a:spcBef>
              <a:spcAft>
                <a:spcPts val="0"/>
              </a:spcAft>
              <a:buSzPts val="2170"/>
              <a:buChar char="•"/>
            </a:pPr>
            <a:r>
              <a:rPr lang="en-GB" b="1"/>
              <a:t>Applicant: </a:t>
            </a:r>
            <a:r>
              <a:rPr lang="en-GB">
                <a:solidFill>
                  <a:srgbClr val="0070C0"/>
                </a:solidFill>
              </a:rPr>
              <a:t>Person not quite experienced enough for level they are applying (research outputs, independence, etc.); not </a:t>
            </a:r>
            <a:r>
              <a:rPr lang="en-GB" b="1" i="1">
                <a:solidFill>
                  <a:srgbClr val="0070C0"/>
                </a:solidFill>
              </a:rPr>
              <a:t>your</a:t>
            </a:r>
            <a:r>
              <a:rPr lang="en-GB">
                <a:solidFill>
                  <a:srgbClr val="0070C0"/>
                </a:solidFill>
              </a:rPr>
              <a:t> project</a:t>
            </a:r>
            <a:endParaRPr/>
          </a:p>
          <a:p>
            <a:pPr marL="228594" lvl="0" indent="-110483" algn="l" rtl="0">
              <a:lnSpc>
                <a:spcPct val="70000"/>
              </a:lnSpc>
              <a:spcBef>
                <a:spcPts val="0"/>
              </a:spcBef>
              <a:spcAft>
                <a:spcPts val="0"/>
              </a:spcAft>
              <a:buSzPts val="1860"/>
              <a:buNone/>
            </a:pPr>
            <a:endParaRPr>
              <a:solidFill>
                <a:srgbClr val="0070C0"/>
              </a:solidFill>
            </a:endParaRPr>
          </a:p>
          <a:p>
            <a:pPr marL="228594" lvl="0" indent="-228594" algn="l" rtl="0">
              <a:lnSpc>
                <a:spcPct val="70000"/>
              </a:lnSpc>
              <a:spcBef>
                <a:spcPts val="0"/>
              </a:spcBef>
              <a:spcAft>
                <a:spcPts val="0"/>
              </a:spcAft>
              <a:buSzPts val="2170"/>
              <a:buChar char="•"/>
            </a:pPr>
            <a:r>
              <a:rPr lang="en-GB" b="1"/>
              <a:t>Support: </a:t>
            </a:r>
            <a:r>
              <a:rPr lang="en-GB">
                <a:solidFill>
                  <a:srgbClr val="0070C0"/>
                </a:solidFill>
              </a:rPr>
              <a:t>Host and Supervisors not providing a strong enough statement of support or poorly articulating supervisory experience. </a:t>
            </a:r>
            <a:endParaRPr/>
          </a:p>
          <a:p>
            <a:pPr marL="228594" lvl="0" indent="-110483" algn="l" rtl="0">
              <a:lnSpc>
                <a:spcPct val="70000"/>
              </a:lnSpc>
              <a:spcBef>
                <a:spcPts val="0"/>
              </a:spcBef>
              <a:spcAft>
                <a:spcPts val="0"/>
              </a:spcAft>
              <a:buSzPts val="1860"/>
              <a:buNone/>
            </a:pPr>
            <a:endParaRPr>
              <a:solidFill>
                <a:srgbClr val="0070C0"/>
              </a:solidFill>
            </a:endParaRPr>
          </a:p>
          <a:p>
            <a:pPr marL="228594" lvl="0" indent="-228594" algn="l" rtl="0">
              <a:lnSpc>
                <a:spcPct val="70000"/>
              </a:lnSpc>
              <a:spcBef>
                <a:spcPts val="0"/>
              </a:spcBef>
              <a:spcAft>
                <a:spcPts val="0"/>
              </a:spcAft>
              <a:buSzPts val="2170"/>
              <a:buChar char="•"/>
            </a:pPr>
            <a:r>
              <a:rPr lang="en-GB" b="1"/>
              <a:t>Training: </a:t>
            </a:r>
            <a:r>
              <a:rPr lang="en-GB">
                <a:solidFill>
                  <a:srgbClr val="0070C0"/>
                </a:solidFill>
              </a:rPr>
              <a:t>Programme too generic and not suited/specific to the applicant’s needs and project; too centred around host organisation</a:t>
            </a:r>
            <a:endParaRPr/>
          </a:p>
          <a:p>
            <a:pPr marL="228594" lvl="0" indent="-90796" algn="l" rtl="0">
              <a:lnSpc>
                <a:spcPct val="70000"/>
              </a:lnSpc>
              <a:spcBef>
                <a:spcPts val="0"/>
              </a:spcBef>
              <a:spcAft>
                <a:spcPts val="0"/>
              </a:spcAft>
              <a:buSzPts val="2170"/>
              <a:buNone/>
            </a:pPr>
            <a:endParaRPr b="1"/>
          </a:p>
          <a:p>
            <a:pPr marL="228594" lvl="0" indent="-228594" algn="l" rtl="0">
              <a:lnSpc>
                <a:spcPct val="70000"/>
              </a:lnSpc>
              <a:spcBef>
                <a:spcPts val="0"/>
              </a:spcBef>
              <a:spcAft>
                <a:spcPts val="0"/>
              </a:spcAft>
              <a:buSzPts val="2170"/>
              <a:buChar char="•"/>
            </a:pPr>
            <a:r>
              <a:rPr lang="en-GB" b="1"/>
              <a:t>Value for Money: </a:t>
            </a:r>
            <a:r>
              <a:rPr lang="en-GB">
                <a:solidFill>
                  <a:srgbClr val="0070C0"/>
                </a:solidFill>
              </a:rPr>
              <a:t>Budget unrealistic and/or failure to justify requested resources</a:t>
            </a:r>
            <a:endParaRPr/>
          </a:p>
          <a:p>
            <a:pPr marL="457200" lvl="0" indent="-228600" algn="l" rtl="0">
              <a:lnSpc>
                <a:spcPct val="90000"/>
              </a:lnSpc>
              <a:spcBef>
                <a:spcPts val="1000"/>
              </a:spcBef>
              <a:spcAft>
                <a:spcPts val="0"/>
              </a:spcAft>
              <a:buClr>
                <a:srgbClr val="193E72"/>
              </a:buClr>
              <a:buSzPts val="24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t>Preparing for an Interview</a:t>
            </a:r>
            <a:r>
              <a:rPr lang="en-GB"/>
              <a:t>	</a:t>
            </a:r>
            <a:endParaRPr/>
          </a:p>
        </p:txBody>
      </p:sp>
      <p:sp>
        <p:nvSpPr>
          <p:cNvPr id="228" name="Google Shape;228;p17"/>
          <p:cNvSpPr txBox="1">
            <a:spLocks noGrp="1"/>
          </p:cNvSpPr>
          <p:nvPr>
            <p:ph type="body" idx="1"/>
          </p:nvPr>
        </p:nvSpPr>
        <p:spPr>
          <a:xfrm>
            <a:off x="838200" y="1351473"/>
            <a:ext cx="10515600" cy="4440046"/>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Clr>
                <a:schemeClr val="dk1"/>
              </a:buClr>
              <a:buSzPts val="2400"/>
              <a:buFont typeface="Arial"/>
              <a:buChar char="•"/>
            </a:pPr>
            <a:r>
              <a:rPr lang="en-GB"/>
              <a:t>Do your research – NIHR always publish the composition of Selection Committees </a:t>
            </a:r>
            <a:endParaRPr/>
          </a:p>
          <a:p>
            <a:pPr marL="457200" lvl="0" indent="-457200" algn="l" rtl="0">
              <a:lnSpc>
                <a:spcPct val="90000"/>
              </a:lnSpc>
              <a:spcBef>
                <a:spcPts val="1000"/>
              </a:spcBef>
              <a:spcAft>
                <a:spcPts val="0"/>
              </a:spcAft>
              <a:buClr>
                <a:schemeClr val="dk1"/>
              </a:buClr>
              <a:buSzPts val="2400"/>
              <a:buFont typeface="Arial"/>
              <a:buChar char="•"/>
            </a:pPr>
            <a:r>
              <a:rPr lang="en-GB"/>
              <a:t>Try and do as many mock interviews as you can</a:t>
            </a:r>
            <a:endParaRPr/>
          </a:p>
          <a:p>
            <a:pPr marL="457200" lvl="0" indent="-457200" algn="l" rtl="0">
              <a:lnSpc>
                <a:spcPct val="90000"/>
              </a:lnSpc>
              <a:spcBef>
                <a:spcPts val="1000"/>
              </a:spcBef>
              <a:spcAft>
                <a:spcPts val="0"/>
              </a:spcAft>
              <a:buClr>
                <a:schemeClr val="dk1"/>
              </a:buClr>
              <a:buSzPts val="2400"/>
              <a:buFont typeface="Arial"/>
              <a:buChar char="•"/>
            </a:pPr>
            <a:r>
              <a:rPr lang="en-GB"/>
              <a:t>Consider the questions you might get</a:t>
            </a:r>
            <a:endParaRPr/>
          </a:p>
          <a:p>
            <a:pPr marL="457200" lvl="0" indent="-457200" algn="l" rtl="0">
              <a:lnSpc>
                <a:spcPct val="90000"/>
              </a:lnSpc>
              <a:spcBef>
                <a:spcPts val="1000"/>
              </a:spcBef>
              <a:spcAft>
                <a:spcPts val="0"/>
              </a:spcAft>
              <a:buClr>
                <a:schemeClr val="dk1"/>
              </a:buClr>
              <a:buSzPts val="2400"/>
              <a:buFont typeface="Arial"/>
              <a:buChar char="•"/>
            </a:pPr>
            <a:r>
              <a:rPr lang="en-GB"/>
              <a:t>Think about your Plan B, what happens if your research doesn’t go to plan?</a:t>
            </a:r>
            <a:endParaRPr/>
          </a:p>
          <a:p>
            <a:pPr marL="457200" lvl="0" indent="-457200" algn="l" rtl="0">
              <a:lnSpc>
                <a:spcPct val="90000"/>
              </a:lnSpc>
              <a:spcBef>
                <a:spcPts val="1000"/>
              </a:spcBef>
              <a:spcAft>
                <a:spcPts val="0"/>
              </a:spcAft>
              <a:buClr>
                <a:schemeClr val="dk1"/>
              </a:buClr>
              <a:buSzPts val="2400"/>
              <a:buFont typeface="Arial"/>
              <a:buChar char="•"/>
            </a:pPr>
            <a:r>
              <a:rPr lang="en-GB"/>
              <a:t>Remember to sell yourself; don’t downgrade your skills</a:t>
            </a:r>
            <a:endParaRPr/>
          </a:p>
          <a:p>
            <a:pPr marL="457200" lvl="0" indent="-457200" algn="l" rtl="0">
              <a:lnSpc>
                <a:spcPct val="90000"/>
              </a:lnSpc>
              <a:spcBef>
                <a:spcPts val="1000"/>
              </a:spcBef>
              <a:spcAft>
                <a:spcPts val="0"/>
              </a:spcAft>
              <a:buClr>
                <a:schemeClr val="dk1"/>
              </a:buClr>
              <a:buSzPts val="2400"/>
              <a:buFont typeface="Arial"/>
              <a:buChar char="•"/>
            </a:pPr>
            <a:r>
              <a:rPr lang="en-GB"/>
              <a:t>Be enthusiastic and look like you enjoy talking about your project!</a:t>
            </a:r>
            <a:endParaRPr/>
          </a:p>
          <a:p>
            <a:pPr marL="457200" lvl="0" indent="-457200" algn="l" rtl="0">
              <a:lnSpc>
                <a:spcPct val="90000"/>
              </a:lnSpc>
              <a:spcBef>
                <a:spcPts val="1000"/>
              </a:spcBef>
              <a:spcAft>
                <a:spcPts val="0"/>
              </a:spcAft>
              <a:buClr>
                <a:schemeClr val="dk1"/>
              </a:buClr>
              <a:buSzPts val="2400"/>
              <a:buFont typeface="Arial"/>
              <a:buChar char="•"/>
            </a:pPr>
            <a:r>
              <a:rPr lang="en-GB"/>
              <a:t>There are no trick questions; remember that the selection committee will want you to do well</a:t>
            </a:r>
            <a:endParaRPr/>
          </a:p>
          <a:p>
            <a:pPr marL="457200" lvl="0" indent="-228600" algn="l" rtl="0">
              <a:lnSpc>
                <a:spcPct val="90000"/>
              </a:lnSpc>
              <a:spcBef>
                <a:spcPts val="1000"/>
              </a:spcBef>
              <a:spcAft>
                <a:spcPts val="0"/>
              </a:spcAft>
              <a:buClr>
                <a:srgbClr val="193E72"/>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8"/>
          <p:cNvSpPr txBox="1">
            <a:spLocks noGrp="1"/>
          </p:cNvSpPr>
          <p:nvPr>
            <p:ph type="title"/>
          </p:nvPr>
        </p:nvSpPr>
        <p:spPr>
          <a:xfrm>
            <a:off x="838200" y="224049"/>
            <a:ext cx="10515600" cy="80008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b="1"/>
              <a:t>Where to seek support and advice </a:t>
            </a:r>
            <a:endParaRPr b="1"/>
          </a:p>
        </p:txBody>
      </p:sp>
      <p:sp>
        <p:nvSpPr>
          <p:cNvPr id="234" name="Google Shape;234;p18"/>
          <p:cNvSpPr txBox="1">
            <a:spLocks noGrp="1"/>
          </p:cNvSpPr>
          <p:nvPr>
            <p:ph type="body" idx="1"/>
          </p:nvPr>
        </p:nvSpPr>
        <p:spPr>
          <a:xfrm>
            <a:off x="838201" y="1254034"/>
            <a:ext cx="8389402" cy="4537484"/>
          </a:xfrm>
          <a:prstGeom prst="rect">
            <a:avLst/>
          </a:prstGeom>
          <a:noFill/>
          <a:ln>
            <a:noFill/>
          </a:ln>
        </p:spPr>
        <p:txBody>
          <a:bodyPr spcFirstLastPara="1" wrap="square" lIns="91425" tIns="45700" rIns="91425" bIns="45700" anchor="t" anchorCtr="0">
            <a:noAutofit/>
          </a:bodyPr>
          <a:lstStyle/>
          <a:p>
            <a:pPr marL="228594" lvl="0" indent="-228594" algn="l" rtl="0">
              <a:lnSpc>
                <a:spcPct val="90000"/>
              </a:lnSpc>
              <a:spcBef>
                <a:spcPts val="0"/>
              </a:spcBef>
              <a:spcAft>
                <a:spcPts val="0"/>
              </a:spcAft>
              <a:buSzPts val="2400"/>
              <a:buChar char="•"/>
            </a:pPr>
            <a:r>
              <a:rPr lang="en-GB"/>
              <a:t>For detailed advice on which opportunity best supports your background and future career aspirations contact the NIHR Academy office: </a:t>
            </a:r>
            <a:endParaRPr/>
          </a:p>
          <a:p>
            <a:pPr marL="0" lvl="0" indent="0" algn="l" rtl="0">
              <a:lnSpc>
                <a:spcPct val="90000"/>
              </a:lnSpc>
              <a:spcBef>
                <a:spcPts val="1000"/>
              </a:spcBef>
              <a:spcAft>
                <a:spcPts val="0"/>
              </a:spcAft>
              <a:buSzPts val="2400"/>
              <a:buNone/>
            </a:pPr>
            <a:r>
              <a:rPr lang="en-GB" b="1" u="sng"/>
              <a:t>https://www.nihr.ac.uk/explore-nihr/support/academy.htm</a:t>
            </a:r>
            <a:endParaRPr/>
          </a:p>
          <a:p>
            <a:pPr marL="0" lvl="0" indent="0" algn="l" rtl="0">
              <a:lnSpc>
                <a:spcPct val="90000"/>
              </a:lnSpc>
              <a:spcBef>
                <a:spcPts val="1000"/>
              </a:spcBef>
              <a:spcAft>
                <a:spcPts val="0"/>
              </a:spcAft>
              <a:buSzPts val="2400"/>
              <a:buNone/>
            </a:pPr>
            <a:endParaRPr/>
          </a:p>
          <a:p>
            <a:pPr marL="228594" lvl="0" indent="-228594" algn="l" rtl="0">
              <a:lnSpc>
                <a:spcPct val="90000"/>
              </a:lnSpc>
              <a:spcBef>
                <a:spcPts val="1000"/>
              </a:spcBef>
              <a:spcAft>
                <a:spcPts val="0"/>
              </a:spcAft>
              <a:buSzPts val="2400"/>
              <a:buChar char="•"/>
            </a:pPr>
            <a:r>
              <a:rPr lang="en-GB"/>
              <a:t>For advice on the research you want to undertake, contact your local NIHR Research Design Service (RDS): </a:t>
            </a:r>
            <a:endParaRPr/>
          </a:p>
          <a:p>
            <a:pPr marL="0" lvl="0" indent="0" algn="l" rtl="0">
              <a:lnSpc>
                <a:spcPct val="90000"/>
              </a:lnSpc>
              <a:spcBef>
                <a:spcPts val="1000"/>
              </a:spcBef>
              <a:spcAft>
                <a:spcPts val="0"/>
              </a:spcAft>
              <a:buSzPts val="2400"/>
              <a:buNone/>
            </a:pPr>
            <a:r>
              <a:rPr lang="en-GB" b="1" u="sng"/>
              <a:t>https:/www.nihr.ac.uk/explore-nihr/support/research-design-service.htm</a:t>
            </a:r>
            <a:endParaRPr/>
          </a:p>
          <a:p>
            <a:pPr marL="457200" lvl="0" indent="-228600" algn="l" rtl="0">
              <a:lnSpc>
                <a:spcPct val="90000"/>
              </a:lnSpc>
              <a:spcBef>
                <a:spcPts val="1000"/>
              </a:spcBef>
              <a:spcAft>
                <a:spcPts val="0"/>
              </a:spcAft>
              <a:buClr>
                <a:schemeClr val="lt1"/>
              </a:buClr>
              <a:buSzPts val="2400"/>
              <a:buNone/>
            </a:pPr>
            <a:endParaRPr/>
          </a:p>
        </p:txBody>
      </p:sp>
      <p:pic>
        <p:nvPicPr>
          <p:cNvPr id="235" name="Google Shape;235;p18"/>
          <p:cNvPicPr preferRelativeResize="0"/>
          <p:nvPr/>
        </p:nvPicPr>
        <p:blipFill rotWithShape="1">
          <a:blip r:embed="rId3">
            <a:alphaModFix/>
          </a:blip>
          <a:srcRect/>
          <a:stretch/>
        </p:blipFill>
        <p:spPr>
          <a:xfrm>
            <a:off x="9494084" y="1254034"/>
            <a:ext cx="2233471" cy="1492524"/>
          </a:xfrm>
          <a:prstGeom prst="rect">
            <a:avLst/>
          </a:prstGeom>
          <a:noFill/>
          <a:ln>
            <a:noFill/>
          </a:ln>
        </p:spPr>
      </p:pic>
      <p:pic>
        <p:nvPicPr>
          <p:cNvPr id="236" name="Google Shape;236;p18"/>
          <p:cNvPicPr preferRelativeResize="0"/>
          <p:nvPr/>
        </p:nvPicPr>
        <p:blipFill rotWithShape="1">
          <a:blip r:embed="rId4">
            <a:alphaModFix/>
          </a:blip>
          <a:srcRect/>
          <a:stretch/>
        </p:blipFill>
        <p:spPr>
          <a:xfrm>
            <a:off x="9494084" y="3788228"/>
            <a:ext cx="2205125" cy="154137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9"/>
          <p:cNvSpPr txBox="1">
            <a:spLocks noGrp="1"/>
          </p:cNvSpPr>
          <p:nvPr>
            <p:ph type="body" idx="1"/>
          </p:nvPr>
        </p:nvSpPr>
        <p:spPr>
          <a:xfrm>
            <a:off x="838200" y="444137"/>
            <a:ext cx="10515600" cy="5347381"/>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GB" b="1"/>
              <a:t>Doctoral Fellowship Blog  - Prof Gary Frost </a:t>
            </a:r>
            <a:endParaRPr b="1"/>
          </a:p>
          <a:p>
            <a:pPr marL="457200" lvl="0" indent="-228600" algn="l" rtl="0">
              <a:lnSpc>
                <a:spcPct val="90000"/>
              </a:lnSpc>
              <a:spcBef>
                <a:spcPts val="1000"/>
              </a:spcBef>
              <a:spcAft>
                <a:spcPts val="0"/>
              </a:spcAft>
              <a:buClr>
                <a:srgbClr val="193E72"/>
              </a:buClr>
              <a:buSzPts val="2400"/>
              <a:buNone/>
            </a:pPr>
            <a:endParaRPr/>
          </a:p>
          <a:p>
            <a:pPr marL="457200" lvl="0" indent="-228600" algn="l" rtl="0">
              <a:lnSpc>
                <a:spcPct val="90000"/>
              </a:lnSpc>
              <a:spcBef>
                <a:spcPts val="1000"/>
              </a:spcBef>
              <a:spcAft>
                <a:spcPts val="0"/>
              </a:spcAft>
              <a:buClr>
                <a:srgbClr val="193E72"/>
              </a:buClr>
              <a:buSzPts val="2400"/>
              <a:buNone/>
            </a:pPr>
            <a:endParaRPr/>
          </a:p>
          <a:p>
            <a:pPr marL="457200" lvl="0" indent="-228600" algn="l" rtl="0">
              <a:lnSpc>
                <a:spcPct val="90000"/>
              </a:lnSpc>
              <a:spcBef>
                <a:spcPts val="1000"/>
              </a:spcBef>
              <a:spcAft>
                <a:spcPts val="0"/>
              </a:spcAft>
              <a:buClr>
                <a:srgbClr val="193E72"/>
              </a:buClr>
              <a:buSzPts val="2400"/>
              <a:buNone/>
            </a:pPr>
            <a:endParaRPr/>
          </a:p>
          <a:p>
            <a:pPr marL="457200" lvl="0" indent="-228600" algn="l" rtl="0">
              <a:lnSpc>
                <a:spcPct val="90000"/>
              </a:lnSpc>
              <a:spcBef>
                <a:spcPts val="1000"/>
              </a:spcBef>
              <a:spcAft>
                <a:spcPts val="0"/>
              </a:spcAft>
              <a:buClr>
                <a:srgbClr val="193E72"/>
              </a:buClr>
              <a:buSzPts val="2400"/>
              <a:buNone/>
            </a:pPr>
            <a:endParaRPr/>
          </a:p>
          <a:p>
            <a:pPr marL="76200" lvl="0" indent="0" algn="l" rtl="0">
              <a:lnSpc>
                <a:spcPct val="90000"/>
              </a:lnSpc>
              <a:spcBef>
                <a:spcPts val="1000"/>
              </a:spcBef>
              <a:spcAft>
                <a:spcPts val="0"/>
              </a:spcAft>
              <a:buSzPts val="2400"/>
              <a:buNone/>
            </a:pPr>
            <a:endParaRPr u="sng">
              <a:solidFill>
                <a:schemeClr val="hlink"/>
              </a:solidFill>
              <a:hlinkClick r:id="rId3"/>
            </a:endParaRPr>
          </a:p>
          <a:p>
            <a:pPr marL="76200" lvl="0" indent="0" algn="l" rtl="0">
              <a:lnSpc>
                <a:spcPct val="90000"/>
              </a:lnSpc>
              <a:spcBef>
                <a:spcPts val="1000"/>
              </a:spcBef>
              <a:spcAft>
                <a:spcPts val="0"/>
              </a:spcAft>
              <a:buSzPts val="2400"/>
              <a:buNone/>
            </a:pPr>
            <a:r>
              <a:rPr lang="en-GB" sz="1800" b="1" u="sng">
                <a:solidFill>
                  <a:schemeClr val="hlink"/>
                </a:solidFill>
                <a:hlinkClick r:id="rId3"/>
              </a:rPr>
              <a:t>https://www.nihr.ac.uk/blog/what-makes-an-application-excellent/10987</a:t>
            </a:r>
            <a:endParaRPr sz="1800" b="1"/>
          </a:p>
          <a:p>
            <a:pPr marL="76200" lvl="0" indent="0" algn="l" rtl="0">
              <a:lnSpc>
                <a:spcPct val="90000"/>
              </a:lnSpc>
              <a:spcBef>
                <a:spcPts val="1000"/>
              </a:spcBef>
              <a:spcAft>
                <a:spcPts val="0"/>
              </a:spcAft>
              <a:buSzPts val="2400"/>
              <a:buNone/>
            </a:pPr>
            <a:endParaRPr/>
          </a:p>
          <a:p>
            <a:pPr marL="76200" lvl="0" indent="0" algn="l" rtl="0">
              <a:lnSpc>
                <a:spcPct val="90000"/>
              </a:lnSpc>
              <a:spcBef>
                <a:spcPts val="1000"/>
              </a:spcBef>
              <a:spcAft>
                <a:spcPts val="0"/>
              </a:spcAft>
              <a:buSzPts val="2400"/>
              <a:buNone/>
            </a:pPr>
            <a:r>
              <a:rPr lang="en-GB" b="1"/>
              <a:t>Advanced Fellowship Blog – Prof Jayne Parry </a:t>
            </a:r>
            <a:endParaRPr/>
          </a:p>
          <a:p>
            <a:pPr marL="76200" lvl="0" indent="0" algn="l" rtl="0">
              <a:lnSpc>
                <a:spcPct val="90000"/>
              </a:lnSpc>
              <a:spcBef>
                <a:spcPts val="1000"/>
              </a:spcBef>
              <a:spcAft>
                <a:spcPts val="0"/>
              </a:spcAft>
              <a:buSzPts val="2400"/>
              <a:buNone/>
            </a:pPr>
            <a:endParaRPr/>
          </a:p>
        </p:txBody>
      </p:sp>
      <p:pic>
        <p:nvPicPr>
          <p:cNvPr id="242" name="Google Shape;242;p19" descr="Portrait Picture"/>
          <p:cNvPicPr preferRelativeResize="0"/>
          <p:nvPr/>
        </p:nvPicPr>
        <p:blipFill rotWithShape="1">
          <a:blip r:embed="rId4">
            <a:alphaModFix/>
          </a:blip>
          <a:srcRect/>
          <a:stretch/>
        </p:blipFill>
        <p:spPr>
          <a:xfrm>
            <a:off x="987803" y="1131006"/>
            <a:ext cx="1486142" cy="1986821"/>
          </a:xfrm>
          <a:prstGeom prst="rect">
            <a:avLst/>
          </a:prstGeom>
          <a:noFill/>
          <a:ln>
            <a:noFill/>
          </a:ln>
        </p:spPr>
      </p:pic>
      <p:pic>
        <p:nvPicPr>
          <p:cNvPr id="243" name="Google Shape;243;p19" descr="https://www.nihr.ac.uk/images/blog/blog-motif-placeholder-1200x375.png"/>
          <p:cNvPicPr preferRelativeResize="0"/>
          <p:nvPr/>
        </p:nvPicPr>
        <p:blipFill rotWithShape="1">
          <a:blip r:embed="rId5">
            <a:alphaModFix/>
          </a:blip>
          <a:srcRect/>
          <a:stretch/>
        </p:blipFill>
        <p:spPr>
          <a:xfrm>
            <a:off x="2473945" y="1131006"/>
            <a:ext cx="6312297" cy="1986821"/>
          </a:xfrm>
          <a:prstGeom prst="rect">
            <a:avLst/>
          </a:prstGeom>
          <a:noFill/>
          <a:ln>
            <a:noFill/>
          </a:ln>
        </p:spPr>
      </p:pic>
      <p:sp>
        <p:nvSpPr>
          <p:cNvPr id="244" name="Google Shape;244;p19"/>
          <p:cNvSpPr/>
          <p:nvPr/>
        </p:nvSpPr>
        <p:spPr>
          <a:xfrm>
            <a:off x="896030" y="4893378"/>
            <a:ext cx="785730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https://www.nihr.ac.uk/blog/the-common-characteristics-of-a-great-fellowship-application/20175</a:t>
            </a:r>
            <a:endParaRPr sz="1600" b="1" i="0" u="none" strike="noStrike" cap="none">
              <a:solidFill>
                <a:srgbClr val="000000"/>
              </a:solidFill>
              <a:latin typeface="Arial"/>
              <a:ea typeface="Arial"/>
              <a:cs typeface="Arial"/>
              <a:sym typeface="Arial"/>
            </a:endParaRPr>
          </a:p>
        </p:txBody>
      </p:sp>
      <p:pic>
        <p:nvPicPr>
          <p:cNvPr id="245" name="Google Shape;245;p19"/>
          <p:cNvPicPr preferRelativeResize="0"/>
          <p:nvPr/>
        </p:nvPicPr>
        <p:blipFill rotWithShape="1">
          <a:blip r:embed="rId7">
            <a:alphaModFix/>
          </a:blip>
          <a:srcRect/>
          <a:stretch/>
        </p:blipFill>
        <p:spPr>
          <a:xfrm>
            <a:off x="8874387" y="3568157"/>
            <a:ext cx="2600462" cy="22965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p:nvPr/>
        </p:nvSpPr>
        <p:spPr>
          <a:xfrm>
            <a:off x="1708030" y="997172"/>
            <a:ext cx="10288438" cy="61862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193E72"/>
                </a:solidFill>
                <a:latin typeface="Arial"/>
                <a:ea typeface="Arial"/>
                <a:cs typeface="Arial"/>
                <a:sym typeface="Arial"/>
              </a:rPr>
              <a:t>OVERVIEW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193E7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193E72"/>
                </a:solidFill>
                <a:latin typeface="Arial"/>
                <a:ea typeface="Arial"/>
                <a:cs typeface="Arial"/>
                <a:sym typeface="Arial"/>
              </a:rPr>
              <a:t>Part 1 – NIHR Academy </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193E72"/>
              </a:buClr>
              <a:buSzPts val="2000"/>
              <a:buFont typeface="Arial"/>
              <a:buChar char="•"/>
            </a:pPr>
            <a:r>
              <a:rPr lang="en-GB" sz="1800" b="0" i="0" u="none" strike="noStrike" cap="none">
                <a:solidFill>
                  <a:srgbClr val="193E72"/>
                </a:solidFill>
                <a:latin typeface="Arial"/>
                <a:ea typeface="Arial"/>
                <a:cs typeface="Arial"/>
                <a:sym typeface="Arial"/>
              </a:rPr>
              <a:t>NIHR mission and what we do at the NIHR Academy</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193E72"/>
              </a:buClr>
              <a:buSzPts val="2000"/>
              <a:buFont typeface="Arial"/>
              <a:buChar char="•"/>
            </a:pPr>
            <a:r>
              <a:rPr lang="en-GB" sz="1800" b="0" i="0" u="none" strike="noStrike" cap="none">
                <a:solidFill>
                  <a:srgbClr val="193E72"/>
                </a:solidFill>
                <a:latin typeface="Arial"/>
                <a:ea typeface="Arial"/>
                <a:cs typeface="Arial"/>
                <a:sym typeface="Arial"/>
              </a:rPr>
              <a:t>Overview of our career development awards and programmes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GB" sz="1800" b="1" i="0" u="none" strike="noStrike" cap="none">
                <a:solidFill>
                  <a:srgbClr val="193E72"/>
                </a:solidFill>
                <a:latin typeface="Arial"/>
                <a:ea typeface="Arial"/>
                <a:cs typeface="Arial"/>
                <a:sym typeface="Arial"/>
              </a:rPr>
              <a:t>NIHR Fellowships for All </a:t>
            </a:r>
            <a:r>
              <a:rPr lang="en-GB" sz="1800" b="0" i="0" u="none" strike="noStrike" cap="none">
                <a:solidFill>
                  <a:srgbClr val="193E72"/>
                </a:solidFill>
                <a:latin typeface="Arial"/>
                <a:ea typeface="Arial"/>
                <a:cs typeface="Arial"/>
                <a:sym typeface="Arial"/>
              </a:rPr>
              <a:t>(all professional backgrounds)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193E72"/>
              </a:buClr>
              <a:buSzPts val="2000"/>
              <a:buFont typeface="Noto Sans"/>
              <a:buChar char="⮚"/>
            </a:pPr>
            <a:r>
              <a:rPr lang="en-GB" sz="1800" b="0" i="0" u="none" strike="noStrike" cap="none">
                <a:solidFill>
                  <a:srgbClr val="193E72"/>
                </a:solidFill>
                <a:latin typeface="Arial"/>
                <a:ea typeface="Arial"/>
                <a:cs typeface="Arial"/>
                <a:sym typeface="Arial"/>
              </a:rPr>
              <a:t> </a:t>
            </a:r>
            <a:r>
              <a:rPr lang="en-GB" sz="1800" b="1" i="0" u="none" strike="noStrike" cap="none">
                <a:solidFill>
                  <a:srgbClr val="193E72"/>
                </a:solidFill>
                <a:latin typeface="Arial"/>
                <a:ea typeface="Arial"/>
                <a:cs typeface="Arial"/>
                <a:sym typeface="Arial"/>
              </a:rPr>
              <a:t>Doctoral Fellowship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193E72"/>
              </a:buClr>
              <a:buSzPts val="2000"/>
              <a:buFont typeface="Noto Sans"/>
              <a:buChar char="⮚"/>
            </a:pPr>
            <a:r>
              <a:rPr lang="en-GB" sz="1800" b="1" i="0" u="none" strike="noStrike" cap="none">
                <a:solidFill>
                  <a:srgbClr val="193E72"/>
                </a:solidFill>
                <a:latin typeface="Arial"/>
                <a:ea typeface="Arial"/>
                <a:cs typeface="Arial"/>
                <a:sym typeface="Arial"/>
              </a:rPr>
              <a:t>Advanced Fellowship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193E72"/>
              </a:buClr>
              <a:buSzPts val="2000"/>
              <a:buFont typeface="Arial"/>
              <a:buChar char="•"/>
            </a:pPr>
            <a:r>
              <a:rPr lang="en-GB" sz="1800" b="0" i="0" u="none" strike="noStrike" cap="none">
                <a:solidFill>
                  <a:srgbClr val="193E72"/>
                </a:solidFill>
                <a:latin typeface="Arial"/>
                <a:ea typeface="Arial"/>
                <a:cs typeface="Arial"/>
                <a:sym typeface="Arial"/>
              </a:rPr>
              <a:t>Assessment Process and Hints/Tips for potential applicants</a:t>
            </a:r>
            <a:endParaRPr sz="1800" b="0" i="0" u="none" strike="noStrike" cap="none">
              <a:solidFill>
                <a:srgbClr val="193E72"/>
              </a:solidFill>
              <a:latin typeface="Arial"/>
              <a:ea typeface="Arial"/>
              <a:cs typeface="Arial"/>
              <a:sym typeface="Arial"/>
            </a:endParaRPr>
          </a:p>
          <a:p>
            <a:pPr marL="342900" marR="0" lvl="0" indent="-342900" algn="l" rtl="0">
              <a:lnSpc>
                <a:spcPct val="100000"/>
              </a:lnSpc>
              <a:spcBef>
                <a:spcPts val="1200"/>
              </a:spcBef>
              <a:spcAft>
                <a:spcPts val="0"/>
              </a:spcAft>
              <a:buClr>
                <a:srgbClr val="193E72"/>
              </a:buClr>
              <a:buSzPts val="2000"/>
              <a:buFont typeface="Arial"/>
              <a:buChar char="•"/>
            </a:pPr>
            <a:r>
              <a:rPr lang="en-GB" sz="1800" b="0" i="0" u="none" strike="noStrike" cap="none">
                <a:solidFill>
                  <a:srgbClr val="193E72"/>
                </a:solidFill>
                <a:latin typeface="Arial"/>
                <a:ea typeface="Arial"/>
                <a:cs typeface="Arial"/>
                <a:sym typeface="Arial"/>
              </a:rPr>
              <a:t>Support and advice available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193E72"/>
              </a:buClr>
              <a:buSzPts val="2000"/>
              <a:buFont typeface="Arial"/>
              <a:buChar char="•"/>
            </a:pPr>
            <a:r>
              <a:rPr lang="en-GB" sz="1800" b="0" i="0" u="none" strike="noStrike" cap="none">
                <a:solidFill>
                  <a:srgbClr val="193E72"/>
                </a:solidFill>
                <a:latin typeface="Arial"/>
                <a:ea typeface="Arial"/>
                <a:cs typeface="Arial"/>
                <a:sym typeface="Arial"/>
              </a:rPr>
              <a:t>Q&amp;A</a:t>
            </a:r>
            <a:endParaRPr sz="1800" b="1" i="0" u="none" strike="noStrike" cap="none">
              <a:solidFill>
                <a:srgbClr val="193E72"/>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GB" sz="1800" b="1" i="0" u="none" strike="noStrike" cap="none">
                <a:solidFill>
                  <a:srgbClr val="193E72"/>
                </a:solidFill>
                <a:latin typeface="Arial"/>
                <a:ea typeface="Arial"/>
                <a:cs typeface="Arial"/>
                <a:sym typeface="Arial"/>
              </a:rPr>
              <a:t>Part 2 – NIHR Research Design Service (RDS) </a:t>
            </a:r>
            <a:endParaRPr/>
          </a:p>
          <a:p>
            <a:pPr marL="285750" marR="0" lvl="0" indent="-285750" algn="l" rtl="0">
              <a:lnSpc>
                <a:spcPct val="100000"/>
              </a:lnSpc>
              <a:spcBef>
                <a:spcPts val="1200"/>
              </a:spcBef>
              <a:spcAft>
                <a:spcPts val="0"/>
              </a:spcAft>
              <a:buClr>
                <a:srgbClr val="000000"/>
              </a:buClr>
              <a:buSzPts val="1800"/>
              <a:buFont typeface="Arial"/>
              <a:buChar char="•"/>
            </a:pPr>
            <a:r>
              <a:rPr lang="en-GB" sz="1800" b="0" i="0" u="none" strike="noStrike" cap="none">
                <a:solidFill>
                  <a:srgbClr val="193E72"/>
                </a:solidFill>
                <a:latin typeface="Arial"/>
                <a:ea typeface="Arial"/>
                <a:cs typeface="Arial"/>
                <a:sym typeface="Arial"/>
              </a:rPr>
              <a:t>Funding opportunities</a:t>
            </a:r>
            <a:endParaRPr/>
          </a:p>
          <a:p>
            <a:pPr marL="285750" marR="0" lvl="0" indent="-285750" algn="l" rtl="0">
              <a:lnSpc>
                <a:spcPct val="100000"/>
              </a:lnSpc>
              <a:spcBef>
                <a:spcPts val="1200"/>
              </a:spcBef>
              <a:spcAft>
                <a:spcPts val="0"/>
              </a:spcAft>
              <a:buClr>
                <a:srgbClr val="000000"/>
              </a:buClr>
              <a:buSzPts val="1800"/>
              <a:buFont typeface="Arial"/>
              <a:buChar char="•"/>
            </a:pPr>
            <a:r>
              <a:rPr lang="en-GB" sz="1800" b="0" i="0" u="none" strike="noStrike" cap="none">
                <a:solidFill>
                  <a:srgbClr val="193E72"/>
                </a:solidFill>
                <a:latin typeface="Arial"/>
                <a:ea typeface="Arial"/>
                <a:cs typeface="Arial"/>
                <a:sym typeface="Arial"/>
              </a:rPr>
              <a:t>Working with the RDS</a:t>
            </a:r>
            <a:endParaRPr/>
          </a:p>
          <a:p>
            <a:pPr marL="0" marR="0" lvl="0" indent="0" algn="l" rtl="0">
              <a:lnSpc>
                <a:spcPct val="100000"/>
              </a:lnSpc>
              <a:spcBef>
                <a:spcPts val="1200"/>
              </a:spcBef>
              <a:spcAft>
                <a:spcPts val="0"/>
              </a:spcAft>
              <a:buNone/>
            </a:pP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t>Additional Resources</a:t>
            </a:r>
            <a:endParaRPr b="1"/>
          </a:p>
        </p:txBody>
      </p:sp>
      <p:sp>
        <p:nvSpPr>
          <p:cNvPr id="251" name="Google Shape;251;p20"/>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p>
            <a:pPr marL="457200" lvl="0" indent="-285750" algn="l" rtl="0">
              <a:lnSpc>
                <a:spcPct val="90000"/>
              </a:lnSpc>
              <a:spcBef>
                <a:spcPts val="0"/>
              </a:spcBef>
              <a:spcAft>
                <a:spcPts val="0"/>
              </a:spcAft>
              <a:buSzPts val="2100"/>
              <a:buChar char="•"/>
            </a:pPr>
            <a:r>
              <a:rPr lang="en-GB" sz="2000" b="1"/>
              <a:t>learn more about the programmes and opportunities available on the NIHR website </a:t>
            </a:r>
            <a:r>
              <a:rPr lang="en-GB" sz="2000" u="sng">
                <a:solidFill>
                  <a:schemeClr val="hlink"/>
                </a:solidFill>
                <a:hlinkClick r:id="rId3"/>
              </a:rPr>
              <a:t>https://www.nihr.ac.uk/academy</a:t>
            </a:r>
            <a:endParaRPr sz="2000" u="sng">
              <a:solidFill>
                <a:schemeClr val="hlink"/>
              </a:solidFill>
            </a:endParaRPr>
          </a:p>
          <a:p>
            <a:pPr marL="171450" lvl="0" indent="0" algn="l" rtl="0">
              <a:lnSpc>
                <a:spcPct val="90000"/>
              </a:lnSpc>
              <a:spcBef>
                <a:spcPts val="0"/>
              </a:spcBef>
              <a:spcAft>
                <a:spcPts val="0"/>
              </a:spcAft>
              <a:buSzPts val="2100"/>
              <a:buNone/>
            </a:pPr>
            <a:endParaRPr sz="2000" u="sng">
              <a:solidFill>
                <a:schemeClr val="hlink"/>
              </a:solidFill>
            </a:endParaRPr>
          </a:p>
          <a:p>
            <a:pPr marL="457200" lvl="0" indent="-285750" algn="l" rtl="0">
              <a:lnSpc>
                <a:spcPct val="90000"/>
              </a:lnSpc>
              <a:spcBef>
                <a:spcPts val="0"/>
              </a:spcBef>
              <a:spcAft>
                <a:spcPts val="0"/>
              </a:spcAft>
              <a:buSzPts val="2100"/>
              <a:buChar char="•"/>
            </a:pPr>
            <a:r>
              <a:rPr lang="en-GB" sz="2000" b="1"/>
              <a:t>NIHR funding opportunities </a:t>
            </a:r>
            <a:r>
              <a:rPr lang="en-GB" sz="1800" u="sng">
                <a:solidFill>
                  <a:schemeClr val="hlink"/>
                </a:solidFill>
                <a:hlinkClick r:id="rId4"/>
              </a:rPr>
              <a:t>https://www.nihr.ac.uk/researchers/funding-opportunities/</a:t>
            </a:r>
            <a:endParaRPr sz="1800" u="sng">
              <a:solidFill>
                <a:schemeClr val="hlink"/>
              </a:solidFill>
            </a:endParaRPr>
          </a:p>
          <a:p>
            <a:pPr marL="457200" lvl="0" indent="-152400" algn="l" rtl="0">
              <a:lnSpc>
                <a:spcPct val="90000"/>
              </a:lnSpc>
              <a:spcBef>
                <a:spcPts val="0"/>
              </a:spcBef>
              <a:spcAft>
                <a:spcPts val="0"/>
              </a:spcAft>
              <a:buSzPts val="2100"/>
              <a:buNone/>
            </a:pPr>
            <a:endParaRPr sz="1800" b="1"/>
          </a:p>
          <a:p>
            <a:pPr marL="457200" lvl="0" indent="-285750" algn="l" rtl="0">
              <a:lnSpc>
                <a:spcPct val="90000"/>
              </a:lnSpc>
              <a:spcBef>
                <a:spcPts val="0"/>
              </a:spcBef>
              <a:spcAft>
                <a:spcPts val="0"/>
              </a:spcAft>
              <a:buSzPts val="2100"/>
              <a:buChar char="•"/>
            </a:pPr>
            <a:r>
              <a:rPr lang="en-GB" sz="2000" b="1"/>
              <a:t>NIHR events </a:t>
            </a:r>
            <a:r>
              <a:rPr lang="en-GB" sz="2000" u="sng">
                <a:solidFill>
                  <a:schemeClr val="hlink"/>
                </a:solidFill>
                <a:hlinkClick r:id="rId5"/>
              </a:rPr>
              <a:t>https://www.nihr.ac.uk/about-us/events.htm</a:t>
            </a:r>
            <a:endParaRPr sz="2000" u="sng">
              <a:solidFill>
                <a:schemeClr val="hlink"/>
              </a:solidFill>
            </a:endParaRPr>
          </a:p>
          <a:p>
            <a:pPr marL="457200" lvl="0" indent="-152400" algn="l" rtl="0">
              <a:lnSpc>
                <a:spcPct val="90000"/>
              </a:lnSpc>
              <a:spcBef>
                <a:spcPts val="0"/>
              </a:spcBef>
              <a:spcAft>
                <a:spcPts val="0"/>
              </a:spcAft>
              <a:buSzPts val="2100"/>
              <a:buNone/>
            </a:pPr>
            <a:endParaRPr sz="2000"/>
          </a:p>
          <a:p>
            <a:pPr marL="457200" lvl="0" indent="-285750" algn="l" rtl="0">
              <a:lnSpc>
                <a:spcPct val="90000"/>
              </a:lnSpc>
              <a:spcBef>
                <a:spcPts val="0"/>
              </a:spcBef>
              <a:spcAft>
                <a:spcPts val="0"/>
              </a:spcAft>
              <a:buSzPts val="2100"/>
              <a:buChar char="•"/>
            </a:pPr>
            <a:r>
              <a:rPr lang="en-GB" sz="2000" b="1"/>
              <a:t>NIHR webinars </a:t>
            </a:r>
            <a:r>
              <a:rPr lang="en-GB" sz="2000" u="sng">
                <a:solidFill>
                  <a:schemeClr val="hlink"/>
                </a:solidFill>
                <a:hlinkClick r:id="rId6"/>
              </a:rPr>
              <a:t>https://www.youtube.com/playlist?list=PLIa1oelW_zJ_yJGZl7djq7-OOTWPGY_O4</a:t>
            </a:r>
            <a:endParaRPr sz="2000"/>
          </a:p>
          <a:p>
            <a:pPr marL="628650" lvl="0" indent="-323850" algn="l" rtl="0">
              <a:lnSpc>
                <a:spcPct val="90000"/>
              </a:lnSpc>
              <a:spcBef>
                <a:spcPts val="0"/>
              </a:spcBef>
              <a:spcAft>
                <a:spcPts val="0"/>
              </a:spcAft>
              <a:buSzPts val="2100"/>
              <a:buNone/>
            </a:pPr>
            <a:endParaRPr sz="2800"/>
          </a:p>
          <a:p>
            <a:pPr marL="457200" lvl="0" indent="-228600" algn="l" rtl="0">
              <a:lnSpc>
                <a:spcPct val="90000"/>
              </a:lnSpc>
              <a:spcBef>
                <a:spcPts val="1000"/>
              </a:spcBef>
              <a:spcAft>
                <a:spcPts val="0"/>
              </a:spcAft>
              <a:buClr>
                <a:srgbClr val="193E72"/>
              </a:buClr>
              <a:buSzPts val="2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txBox="1">
            <a:spLocks noGrp="1"/>
          </p:cNvSpPr>
          <p:nvPr>
            <p:ph type="title"/>
          </p:nvPr>
        </p:nvSpPr>
        <p:spPr>
          <a:xfrm>
            <a:off x="838200" y="179057"/>
            <a:ext cx="10515600" cy="8654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b="1"/>
              <a:t>Keep up to date</a:t>
            </a:r>
            <a:endParaRPr b="1"/>
          </a:p>
        </p:txBody>
      </p:sp>
      <p:sp>
        <p:nvSpPr>
          <p:cNvPr id="257" name="Google Shape;257;p21"/>
          <p:cNvSpPr txBox="1">
            <a:spLocks noGrp="1"/>
          </p:cNvSpPr>
          <p:nvPr>
            <p:ph type="body" idx="1"/>
          </p:nvPr>
        </p:nvSpPr>
        <p:spPr>
          <a:xfrm>
            <a:off x="838200" y="1044524"/>
            <a:ext cx="10781957" cy="4387920"/>
          </a:xfrm>
          <a:prstGeom prst="rect">
            <a:avLst/>
          </a:prstGeom>
          <a:solidFill>
            <a:srgbClr val="193E72"/>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412750" lvl="0" indent="-342900" algn="l" rtl="0">
              <a:lnSpc>
                <a:spcPct val="100000"/>
              </a:lnSpc>
              <a:spcBef>
                <a:spcPts val="0"/>
              </a:spcBef>
              <a:spcAft>
                <a:spcPts val="0"/>
              </a:spcAft>
              <a:buClr>
                <a:srgbClr val="FFFFFF"/>
              </a:buClr>
              <a:buSzPts val="2500"/>
              <a:buChar char="•"/>
            </a:pPr>
            <a:r>
              <a:rPr lang="en-GB">
                <a:solidFill>
                  <a:srgbClr val="FFFFFF"/>
                </a:solidFill>
              </a:rPr>
              <a:t>Call us on </a:t>
            </a:r>
            <a:r>
              <a:rPr lang="en-GB" b="1">
                <a:solidFill>
                  <a:srgbClr val="FFFFFF"/>
                </a:solidFill>
              </a:rPr>
              <a:t>0113 532 8444</a:t>
            </a:r>
            <a:endParaRPr/>
          </a:p>
          <a:p>
            <a:pPr marL="412750" lvl="0" indent="-184150" algn="l" rtl="0">
              <a:lnSpc>
                <a:spcPct val="100000"/>
              </a:lnSpc>
              <a:spcBef>
                <a:spcPts val="0"/>
              </a:spcBef>
              <a:spcAft>
                <a:spcPts val="0"/>
              </a:spcAft>
              <a:buClr>
                <a:srgbClr val="FFFFFF"/>
              </a:buClr>
              <a:buSzPts val="2500"/>
              <a:buNone/>
            </a:pPr>
            <a:endParaRPr>
              <a:solidFill>
                <a:srgbClr val="FFFFFF"/>
              </a:solidFill>
            </a:endParaRPr>
          </a:p>
          <a:p>
            <a:pPr marL="412750" lvl="0" indent="-342900" algn="l" rtl="0">
              <a:lnSpc>
                <a:spcPct val="100000"/>
              </a:lnSpc>
              <a:spcBef>
                <a:spcPts val="0"/>
              </a:spcBef>
              <a:spcAft>
                <a:spcPts val="0"/>
              </a:spcAft>
              <a:buClr>
                <a:srgbClr val="FFFFFF"/>
              </a:buClr>
              <a:buSzPts val="2500"/>
              <a:buChar char="•"/>
            </a:pPr>
            <a:r>
              <a:rPr lang="en-GB">
                <a:solidFill>
                  <a:srgbClr val="FFFFFF"/>
                </a:solidFill>
              </a:rPr>
              <a:t>E-mail us at </a:t>
            </a:r>
            <a:r>
              <a:rPr lang="en-GB" b="1" u="sng">
                <a:solidFill>
                  <a:schemeClr val="lt1"/>
                </a:solidFill>
                <a:hlinkClick r:id="rId3">
                  <a:extLst>
                    <a:ext uri="{A12FA001-AC4F-418D-AE19-62706E023703}">
                      <ahyp:hlinkClr xmlns:ahyp="http://schemas.microsoft.com/office/drawing/2018/hyperlinkcolor" val="tx"/>
                    </a:ext>
                  </a:extLst>
                </a:hlinkClick>
              </a:rPr>
              <a:t>academy-awards@nihr.ac.uk</a:t>
            </a:r>
            <a:r>
              <a:rPr lang="en-GB" b="1">
                <a:solidFill>
                  <a:schemeClr val="lt1"/>
                </a:solidFill>
              </a:rPr>
              <a:t> </a:t>
            </a:r>
            <a:endParaRPr b="1">
              <a:solidFill>
                <a:schemeClr val="lt1"/>
              </a:solidFill>
            </a:endParaRPr>
          </a:p>
          <a:p>
            <a:pPr marL="457200" lvl="0" indent="-228600" algn="l" rtl="0">
              <a:lnSpc>
                <a:spcPct val="100000"/>
              </a:lnSpc>
              <a:spcBef>
                <a:spcPts val="0"/>
              </a:spcBef>
              <a:spcAft>
                <a:spcPts val="0"/>
              </a:spcAft>
              <a:buClr>
                <a:srgbClr val="FFFFFF"/>
              </a:buClr>
              <a:buSzPts val="2500"/>
              <a:buFont typeface="Arial"/>
              <a:buNone/>
            </a:pPr>
            <a:endParaRPr/>
          </a:p>
          <a:p>
            <a:pPr marL="412750" lvl="0" indent="-342900" algn="l" rtl="0">
              <a:lnSpc>
                <a:spcPct val="100000"/>
              </a:lnSpc>
              <a:spcBef>
                <a:spcPts val="0"/>
              </a:spcBef>
              <a:spcAft>
                <a:spcPts val="0"/>
              </a:spcAft>
              <a:buClr>
                <a:srgbClr val="FFFFFF"/>
              </a:buClr>
              <a:buSzPts val="2500"/>
              <a:buChar char="•"/>
            </a:pPr>
            <a:r>
              <a:rPr lang="en-GB">
                <a:solidFill>
                  <a:srgbClr val="FFFFFF"/>
                </a:solidFill>
              </a:rPr>
              <a:t>Follow us on Twitter: </a:t>
            </a:r>
            <a:r>
              <a:rPr lang="en-GB" b="1">
                <a:solidFill>
                  <a:srgbClr val="FFFFFF"/>
                </a:solidFill>
              </a:rPr>
              <a:t>@NIHRCommunity</a:t>
            </a:r>
            <a:endParaRPr b="1">
              <a:solidFill>
                <a:srgbClr val="FFFFFF"/>
              </a:solidFill>
            </a:endParaRPr>
          </a:p>
          <a:p>
            <a:pPr marL="457200" lvl="0" indent="-228600" algn="l" rtl="0">
              <a:lnSpc>
                <a:spcPct val="100000"/>
              </a:lnSpc>
              <a:spcBef>
                <a:spcPts val="0"/>
              </a:spcBef>
              <a:spcAft>
                <a:spcPts val="0"/>
              </a:spcAft>
              <a:buClr>
                <a:srgbClr val="FFFFFF"/>
              </a:buClr>
              <a:buSzPts val="2500"/>
              <a:buNone/>
            </a:pPr>
            <a:endParaRPr b="1">
              <a:solidFill>
                <a:srgbClr val="FFFFFF"/>
              </a:solidFill>
            </a:endParaRPr>
          </a:p>
          <a:p>
            <a:pPr marL="412750" lvl="0" indent="-342900" algn="l" rtl="0">
              <a:lnSpc>
                <a:spcPct val="100000"/>
              </a:lnSpc>
              <a:spcBef>
                <a:spcPts val="0"/>
              </a:spcBef>
              <a:spcAft>
                <a:spcPts val="0"/>
              </a:spcAft>
              <a:buClr>
                <a:srgbClr val="FFFFFF"/>
              </a:buClr>
              <a:buSzPts val="2500"/>
              <a:buChar char="•"/>
            </a:pPr>
            <a:r>
              <a:rPr lang="en-GB">
                <a:solidFill>
                  <a:srgbClr val="FFFFFF"/>
                </a:solidFill>
              </a:rPr>
              <a:t>Follow us on LinkedIn: </a:t>
            </a:r>
            <a:r>
              <a:rPr lang="en-GB" b="1">
                <a:solidFill>
                  <a:srgbClr val="FFFFFF"/>
                </a:solidFill>
              </a:rPr>
              <a:t>linkedin.com/showcase/nihr-community</a:t>
            </a:r>
            <a:endParaRPr/>
          </a:p>
          <a:p>
            <a:pPr marL="69850" lvl="0" indent="0" algn="l" rtl="0">
              <a:lnSpc>
                <a:spcPct val="100000"/>
              </a:lnSpc>
              <a:spcBef>
                <a:spcPts val="0"/>
              </a:spcBef>
              <a:spcAft>
                <a:spcPts val="0"/>
              </a:spcAft>
              <a:buClr>
                <a:srgbClr val="FFFFFF"/>
              </a:buClr>
              <a:buSzPts val="2500"/>
              <a:buNone/>
            </a:pPr>
            <a:endParaRPr b="1">
              <a:solidFill>
                <a:srgbClr val="FFFFFF"/>
              </a:solidFill>
            </a:endParaRPr>
          </a:p>
          <a:p>
            <a:pPr marL="412750" lvl="0" indent="-342900" algn="l" rtl="0">
              <a:lnSpc>
                <a:spcPct val="100000"/>
              </a:lnSpc>
              <a:spcBef>
                <a:spcPts val="0"/>
              </a:spcBef>
              <a:spcAft>
                <a:spcPts val="0"/>
              </a:spcAft>
              <a:buClr>
                <a:srgbClr val="FFFFFF"/>
              </a:buClr>
              <a:buSzPts val="2500"/>
              <a:buChar char="•"/>
            </a:pPr>
            <a:r>
              <a:rPr lang="en-GB">
                <a:solidFill>
                  <a:srgbClr val="FFFFFF"/>
                </a:solidFill>
              </a:rPr>
              <a:t>Receive NIHR newsletters, including funding alerts, by signing up at</a:t>
            </a:r>
            <a:endParaRPr/>
          </a:p>
          <a:p>
            <a:pPr marL="69850" lvl="0" indent="0" algn="l" rtl="0">
              <a:lnSpc>
                <a:spcPct val="100000"/>
              </a:lnSpc>
              <a:spcBef>
                <a:spcPts val="0"/>
              </a:spcBef>
              <a:spcAft>
                <a:spcPts val="0"/>
              </a:spcAft>
              <a:buClr>
                <a:srgbClr val="FFFFFF"/>
              </a:buClr>
              <a:buSzPts val="2500"/>
              <a:buNone/>
            </a:pPr>
            <a:r>
              <a:rPr lang="en-GB" b="1" u="sng">
                <a:solidFill>
                  <a:srgbClr val="FFFFFF"/>
                </a:solidFill>
              </a:rPr>
              <a:t>www.nihr.ac.uk/about-us/stay-up-to-date.htm</a:t>
            </a:r>
            <a:endParaRPr b="1" u="sng">
              <a:solidFill>
                <a:schemeClr val="lt1"/>
              </a:solidFill>
            </a:endParaRPr>
          </a:p>
          <a:p>
            <a:pPr marL="412750" lvl="0" indent="-184150" algn="l" rtl="0">
              <a:lnSpc>
                <a:spcPct val="100000"/>
              </a:lnSpc>
              <a:spcBef>
                <a:spcPts val="0"/>
              </a:spcBef>
              <a:spcAft>
                <a:spcPts val="0"/>
              </a:spcAft>
              <a:buClr>
                <a:srgbClr val="FFFFFF"/>
              </a:buClr>
              <a:buSzPts val="2500"/>
              <a:buNone/>
            </a:pPr>
            <a:endParaRPr>
              <a:solidFill>
                <a:srgbClr val="FFFFFF"/>
              </a:solidFill>
            </a:endParaRPr>
          </a:p>
          <a:p>
            <a:pPr marL="69850" lvl="0" indent="0" algn="l" rtl="0">
              <a:lnSpc>
                <a:spcPct val="100000"/>
              </a:lnSpc>
              <a:spcBef>
                <a:spcPts val="0"/>
              </a:spcBef>
              <a:spcAft>
                <a:spcPts val="0"/>
              </a:spcAft>
              <a:buClr>
                <a:srgbClr val="FFFFFF"/>
              </a:buClr>
              <a:buSzPts val="2500"/>
              <a:buNone/>
            </a:pPr>
            <a:endParaRPr b="1" u="sng"/>
          </a:p>
        </p:txBody>
      </p:sp>
      <p:pic>
        <p:nvPicPr>
          <p:cNvPr id="258" name="Google Shape;258;p21"/>
          <p:cNvPicPr preferRelativeResize="0"/>
          <p:nvPr/>
        </p:nvPicPr>
        <p:blipFill rotWithShape="1">
          <a:blip r:embed="rId4">
            <a:alphaModFix/>
          </a:blip>
          <a:srcRect/>
          <a:stretch/>
        </p:blipFill>
        <p:spPr>
          <a:xfrm>
            <a:off x="7348968" y="4786516"/>
            <a:ext cx="4300293" cy="1291856"/>
          </a:xfrm>
          <a:prstGeom prst="rect">
            <a:avLst/>
          </a:prstGeom>
          <a:noFill/>
          <a:ln>
            <a:noFill/>
          </a:ln>
        </p:spPr>
      </p:pic>
      <p:pic>
        <p:nvPicPr>
          <p:cNvPr id="259" name="Google Shape;259;p21"/>
          <p:cNvPicPr preferRelativeResize="0"/>
          <p:nvPr/>
        </p:nvPicPr>
        <p:blipFill rotWithShape="1">
          <a:blip r:embed="rId5">
            <a:alphaModFix/>
          </a:blip>
          <a:srcRect/>
          <a:stretch/>
        </p:blipFill>
        <p:spPr>
          <a:xfrm rot="-3852204">
            <a:off x="10046264" y="1106611"/>
            <a:ext cx="1419005" cy="13635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xfrm>
            <a:off x="805359" y="276621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93E72"/>
              </a:buClr>
              <a:buSzPts val="4500"/>
              <a:buFont typeface="Arial"/>
              <a:buNone/>
            </a:pPr>
            <a:r>
              <a:rPr lang="en-GB" sz="4500"/>
              <a:t>NIHR Funding Opportunities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0"/>
          <p:cNvSpPr txBox="1">
            <a:spLocks noGrp="1"/>
          </p:cNvSpPr>
          <p:nvPr>
            <p:ph type="title"/>
          </p:nvPr>
        </p:nvSpPr>
        <p:spPr>
          <a:xfrm>
            <a:off x="838200" y="365127"/>
            <a:ext cx="10515600" cy="8787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600"/>
              <a:buFont typeface="Arial"/>
              <a:buNone/>
            </a:pPr>
            <a:r>
              <a:rPr lang="en-GB" sz="3600"/>
              <a:t>NIHR Remit</a:t>
            </a:r>
            <a:endParaRPr/>
          </a:p>
        </p:txBody>
      </p:sp>
      <p:sp>
        <p:nvSpPr>
          <p:cNvPr id="272" name="Google Shape;272;p30"/>
          <p:cNvSpPr txBox="1">
            <a:spLocks noGrp="1"/>
          </p:cNvSpPr>
          <p:nvPr>
            <p:ph type="body" idx="1"/>
          </p:nvPr>
        </p:nvSpPr>
        <p:spPr>
          <a:xfrm>
            <a:off x="838200" y="1243915"/>
            <a:ext cx="10515600" cy="471354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20000"/>
              </a:lnSpc>
              <a:spcBef>
                <a:spcPts val="0"/>
              </a:spcBef>
              <a:spcAft>
                <a:spcPts val="0"/>
              </a:spcAft>
              <a:buClr>
                <a:srgbClr val="193E72"/>
              </a:buClr>
              <a:buSzPct val="100000"/>
              <a:buNone/>
            </a:pPr>
            <a:r>
              <a:rPr lang="en-GB" sz="3700" i="1"/>
              <a:t>“Commissions and funds health, public health</a:t>
            </a:r>
            <a:br>
              <a:rPr lang="en-GB" sz="3700" i="1"/>
            </a:br>
            <a:r>
              <a:rPr lang="en-GB" sz="3700" i="1"/>
              <a:t>and social care research that is essential for</a:t>
            </a:r>
            <a:br>
              <a:rPr lang="en-GB" sz="3700" i="1"/>
            </a:br>
            <a:r>
              <a:rPr lang="en-GB" sz="3700" i="1"/>
              <a:t>improving the health and wealth of the nation”</a:t>
            </a:r>
            <a:r>
              <a:rPr lang="en-GB" sz="3700"/>
              <a:t> </a:t>
            </a:r>
            <a:br>
              <a:rPr lang="en-GB" sz="2800"/>
            </a:br>
            <a:endParaRPr sz="2800"/>
          </a:p>
          <a:p>
            <a:pPr marL="0" lvl="0" indent="0" algn="ctr" rtl="0">
              <a:lnSpc>
                <a:spcPct val="90000"/>
              </a:lnSpc>
              <a:spcBef>
                <a:spcPts val="1000"/>
              </a:spcBef>
              <a:spcAft>
                <a:spcPts val="0"/>
              </a:spcAft>
              <a:buClr>
                <a:srgbClr val="193E72"/>
              </a:buClr>
              <a:buSzPct val="100000"/>
              <a:buNone/>
            </a:pPr>
            <a:endParaRPr sz="2800"/>
          </a:p>
          <a:p>
            <a:pPr marL="228600" lvl="0" indent="-228600" algn="l" rtl="0">
              <a:lnSpc>
                <a:spcPct val="90000"/>
              </a:lnSpc>
              <a:spcBef>
                <a:spcPts val="0"/>
              </a:spcBef>
              <a:spcAft>
                <a:spcPts val="0"/>
              </a:spcAft>
              <a:buClr>
                <a:srgbClr val="193E72"/>
              </a:buClr>
              <a:buSzPct val="100000"/>
              <a:buChar char="•"/>
            </a:pPr>
            <a:r>
              <a:rPr lang="en-GB" sz="2800"/>
              <a:t>People and patient based applied health research</a:t>
            </a:r>
            <a:endParaRPr/>
          </a:p>
          <a:p>
            <a:pPr marL="0" lvl="0" indent="0" algn="l" rtl="0">
              <a:lnSpc>
                <a:spcPct val="90000"/>
              </a:lnSpc>
              <a:spcBef>
                <a:spcPts val="0"/>
              </a:spcBef>
              <a:spcAft>
                <a:spcPts val="0"/>
              </a:spcAft>
              <a:buClr>
                <a:srgbClr val="193E72"/>
              </a:buClr>
              <a:buSzPct val="100000"/>
              <a:buNone/>
            </a:pPr>
            <a:endParaRPr sz="2800"/>
          </a:p>
          <a:p>
            <a:pPr marL="228600" lvl="0" indent="-228600" algn="l" rtl="0">
              <a:lnSpc>
                <a:spcPct val="90000"/>
              </a:lnSpc>
              <a:spcBef>
                <a:spcPts val="0"/>
              </a:spcBef>
              <a:spcAft>
                <a:spcPts val="0"/>
              </a:spcAft>
              <a:buClr>
                <a:srgbClr val="193E72"/>
              </a:buClr>
              <a:buSzPct val="100000"/>
              <a:buChar char="•"/>
            </a:pPr>
            <a:r>
              <a:rPr lang="en-GB" sz="2800"/>
              <a:t>Clearly demonstrate the potential to have an impact on the needs of patients and the public within 5 years of its completion  </a:t>
            </a:r>
            <a:endParaRPr/>
          </a:p>
          <a:p>
            <a:pPr marL="0" lvl="0" indent="0" algn="l" rtl="0">
              <a:lnSpc>
                <a:spcPct val="90000"/>
              </a:lnSpc>
              <a:spcBef>
                <a:spcPts val="0"/>
              </a:spcBef>
              <a:spcAft>
                <a:spcPts val="0"/>
              </a:spcAft>
              <a:buClr>
                <a:srgbClr val="193E72"/>
              </a:buClr>
              <a:buSzPct val="100000"/>
              <a:buNone/>
            </a:pPr>
            <a:endParaRPr sz="2800"/>
          </a:p>
          <a:p>
            <a:pPr marL="228600" lvl="0" indent="-228600" algn="l" rtl="0">
              <a:lnSpc>
                <a:spcPct val="90000"/>
              </a:lnSpc>
              <a:spcBef>
                <a:spcPts val="0"/>
              </a:spcBef>
              <a:spcAft>
                <a:spcPts val="0"/>
              </a:spcAft>
              <a:buClr>
                <a:srgbClr val="193E72"/>
              </a:buClr>
              <a:buSzPct val="100000"/>
              <a:buChar char="•"/>
            </a:pPr>
            <a:r>
              <a:rPr lang="en-GB" sz="2800"/>
              <a:t>No basic research or work involving animals and/or animal tissue</a:t>
            </a:r>
            <a:endParaRPr/>
          </a:p>
          <a:p>
            <a:pPr marL="0" lvl="0" indent="0" algn="l" rtl="0">
              <a:lnSpc>
                <a:spcPct val="90000"/>
              </a:lnSpc>
              <a:spcBef>
                <a:spcPts val="0"/>
              </a:spcBef>
              <a:spcAft>
                <a:spcPts val="0"/>
              </a:spcAft>
              <a:buClr>
                <a:srgbClr val="193E72"/>
              </a:buClr>
              <a:buSzPct val="100000"/>
              <a:buNone/>
            </a:pPr>
            <a:endParaRPr sz="2800"/>
          </a:p>
          <a:p>
            <a:pPr marL="228600" lvl="0" indent="-228600" algn="l" rtl="0">
              <a:lnSpc>
                <a:spcPct val="90000"/>
              </a:lnSpc>
              <a:spcBef>
                <a:spcPts val="0"/>
              </a:spcBef>
              <a:spcAft>
                <a:spcPts val="0"/>
              </a:spcAft>
              <a:buClr>
                <a:srgbClr val="193E72"/>
              </a:buClr>
              <a:buSzPct val="100000"/>
              <a:buChar char="•"/>
            </a:pPr>
            <a:r>
              <a:rPr lang="en-GB" sz="2800"/>
              <a:t>NIHR is also prepared to support research into medical education</a:t>
            </a:r>
            <a:endParaRPr sz="2800"/>
          </a:p>
        </p:txBody>
      </p:sp>
      <p:cxnSp>
        <p:nvCxnSpPr>
          <p:cNvPr id="273" name="Google Shape;273;p30"/>
          <p:cNvCxnSpPr/>
          <p:nvPr/>
        </p:nvCxnSpPr>
        <p:spPr>
          <a:xfrm>
            <a:off x="500743" y="1110343"/>
            <a:ext cx="11125200" cy="0"/>
          </a:xfrm>
          <a:prstGeom prst="straightConnector1">
            <a:avLst/>
          </a:prstGeom>
          <a:noFill/>
          <a:ln w="9525" cap="flat" cmpd="sng">
            <a:solidFill>
              <a:srgbClr val="EA5D4E"/>
            </a:solidFill>
            <a:prstDash val="solid"/>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838200" y="365127"/>
            <a:ext cx="10515600" cy="8787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200"/>
              <a:buFont typeface="Arial"/>
              <a:buNone/>
            </a:pPr>
            <a:r>
              <a:rPr lang="en-GB"/>
              <a:t> 1. </a:t>
            </a:r>
            <a:r>
              <a:rPr lang="en-GB" sz="3600"/>
              <a:t>Funding Awards and Grants</a:t>
            </a:r>
            <a:endParaRPr/>
          </a:p>
        </p:txBody>
      </p:sp>
      <p:grpSp>
        <p:nvGrpSpPr>
          <p:cNvPr id="280" name="Google Shape;280;p31"/>
          <p:cNvGrpSpPr/>
          <p:nvPr/>
        </p:nvGrpSpPr>
        <p:grpSpPr>
          <a:xfrm>
            <a:off x="2683139" y="1124800"/>
            <a:ext cx="6518612" cy="5090317"/>
            <a:chOff x="1868613" y="19429"/>
            <a:chExt cx="4888959" cy="5090317"/>
          </a:xfrm>
        </p:grpSpPr>
        <p:sp>
          <p:nvSpPr>
            <p:cNvPr id="281" name="Google Shape;281;p31"/>
            <p:cNvSpPr/>
            <p:nvPr/>
          </p:nvSpPr>
          <p:spPr>
            <a:xfrm>
              <a:off x="3702944" y="1954439"/>
              <a:ext cx="1220296" cy="122029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1"/>
            <p:cNvSpPr txBox="1"/>
            <p:nvPr/>
          </p:nvSpPr>
          <p:spPr>
            <a:xfrm>
              <a:off x="3881652" y="2133147"/>
              <a:ext cx="862880" cy="862880"/>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strike="noStrike" cap="none">
                  <a:solidFill>
                    <a:schemeClr val="lt1"/>
                  </a:solidFill>
                  <a:latin typeface="Calibri"/>
                  <a:ea typeface="Calibri"/>
                  <a:cs typeface="Calibri"/>
                  <a:sym typeface="Calibri"/>
                </a:rPr>
                <a:t>NIHR Funding Streams </a:t>
              </a:r>
              <a:endParaRPr sz="1400" b="0" i="0" u="none" strike="noStrike" cap="none">
                <a:solidFill>
                  <a:srgbClr val="000000"/>
                </a:solidFill>
                <a:latin typeface="Arial"/>
                <a:ea typeface="Arial"/>
                <a:cs typeface="Arial"/>
                <a:sym typeface="Arial"/>
              </a:endParaRPr>
            </a:p>
          </p:txBody>
        </p:sp>
        <p:sp>
          <p:nvSpPr>
            <p:cNvPr id="283" name="Google Shape;283;p31"/>
            <p:cNvSpPr/>
            <p:nvPr/>
          </p:nvSpPr>
          <p:spPr>
            <a:xfrm rot="-5400000">
              <a:off x="4059018" y="1281984"/>
              <a:ext cx="508149" cy="4149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1"/>
            <p:cNvSpPr txBox="1"/>
            <p:nvPr/>
          </p:nvSpPr>
          <p:spPr>
            <a:xfrm rot="-5400000">
              <a:off x="4121253" y="1427199"/>
              <a:ext cx="383679" cy="2489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285" name="Google Shape;285;p31"/>
            <p:cNvSpPr/>
            <p:nvPr/>
          </p:nvSpPr>
          <p:spPr>
            <a:xfrm>
              <a:off x="3824974" y="19429"/>
              <a:ext cx="976237" cy="97623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1"/>
            <p:cNvSpPr txBox="1"/>
            <p:nvPr/>
          </p:nvSpPr>
          <p:spPr>
            <a:xfrm>
              <a:off x="3967941" y="162396"/>
              <a:ext cx="690303" cy="690303"/>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EME</a:t>
              </a:r>
              <a:endParaRPr sz="1400" b="0" i="0" u="none" strike="noStrike" cap="none">
                <a:solidFill>
                  <a:srgbClr val="000000"/>
                </a:solidFill>
                <a:latin typeface="Arial"/>
                <a:ea typeface="Arial"/>
                <a:cs typeface="Arial"/>
                <a:sym typeface="Arial"/>
              </a:endParaRPr>
            </a:p>
          </p:txBody>
        </p:sp>
        <p:sp>
          <p:nvSpPr>
            <p:cNvPr id="287" name="Google Shape;287;p31"/>
            <p:cNvSpPr/>
            <p:nvPr/>
          </p:nvSpPr>
          <p:spPr>
            <a:xfrm rot="-3240000">
              <a:off x="4690977" y="1487320"/>
              <a:ext cx="508149" cy="4149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1"/>
            <p:cNvSpPr txBox="1"/>
            <p:nvPr/>
          </p:nvSpPr>
          <p:spPr>
            <a:xfrm rot="-3240000">
              <a:off x="4716631" y="1620649"/>
              <a:ext cx="383679" cy="2489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289" name="Google Shape;289;p31"/>
            <p:cNvSpPr/>
            <p:nvPr/>
          </p:nvSpPr>
          <p:spPr>
            <a:xfrm>
              <a:off x="5034071" y="412289"/>
              <a:ext cx="976237" cy="97623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1"/>
            <p:cNvSpPr txBox="1"/>
            <p:nvPr/>
          </p:nvSpPr>
          <p:spPr>
            <a:xfrm>
              <a:off x="5177038" y="555256"/>
              <a:ext cx="690303" cy="690303"/>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ES</a:t>
              </a:r>
              <a:endParaRPr sz="1400" b="0" i="0" u="none" strike="noStrike" cap="none">
                <a:solidFill>
                  <a:srgbClr val="000000"/>
                </a:solidFill>
                <a:latin typeface="Arial"/>
                <a:ea typeface="Arial"/>
                <a:cs typeface="Arial"/>
                <a:sym typeface="Arial"/>
              </a:endParaRPr>
            </a:p>
          </p:txBody>
        </p:sp>
        <p:sp>
          <p:nvSpPr>
            <p:cNvPr id="291" name="Google Shape;291;p31"/>
            <p:cNvSpPr/>
            <p:nvPr/>
          </p:nvSpPr>
          <p:spPr>
            <a:xfrm rot="-1080000">
              <a:off x="5081549" y="2024896"/>
              <a:ext cx="508149" cy="4149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1"/>
            <p:cNvSpPr txBox="1"/>
            <p:nvPr/>
          </p:nvSpPr>
          <p:spPr>
            <a:xfrm rot="-1080000">
              <a:off x="5084595" y="2127108"/>
              <a:ext cx="383679" cy="2489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293" name="Google Shape;293;p31"/>
            <p:cNvSpPr/>
            <p:nvPr/>
          </p:nvSpPr>
          <p:spPr>
            <a:xfrm>
              <a:off x="5781335" y="1440809"/>
              <a:ext cx="976237" cy="97623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1"/>
            <p:cNvSpPr txBox="1"/>
            <p:nvPr/>
          </p:nvSpPr>
          <p:spPr>
            <a:xfrm>
              <a:off x="5924302" y="1583776"/>
              <a:ext cx="690303" cy="690303"/>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HS&amp;DR</a:t>
              </a:r>
              <a:endParaRPr sz="1400" b="0" i="0" u="none" strike="noStrike" cap="none">
                <a:solidFill>
                  <a:srgbClr val="000000"/>
                </a:solidFill>
                <a:latin typeface="Arial"/>
                <a:ea typeface="Arial"/>
                <a:cs typeface="Arial"/>
                <a:sym typeface="Arial"/>
              </a:endParaRPr>
            </a:p>
          </p:txBody>
        </p:sp>
        <p:sp>
          <p:nvSpPr>
            <p:cNvPr id="295" name="Google Shape;295;p31"/>
            <p:cNvSpPr/>
            <p:nvPr/>
          </p:nvSpPr>
          <p:spPr>
            <a:xfrm rot="1080000">
              <a:off x="5081549" y="2689378"/>
              <a:ext cx="508149" cy="4149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1"/>
            <p:cNvSpPr txBox="1"/>
            <p:nvPr/>
          </p:nvSpPr>
          <p:spPr>
            <a:xfrm rot="1080000">
              <a:off x="5084595" y="2753126"/>
              <a:ext cx="383679" cy="2489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297" name="Google Shape;297;p31"/>
            <p:cNvSpPr/>
            <p:nvPr/>
          </p:nvSpPr>
          <p:spPr>
            <a:xfrm>
              <a:off x="5781335" y="2712129"/>
              <a:ext cx="976237" cy="97623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1"/>
            <p:cNvSpPr txBox="1"/>
            <p:nvPr/>
          </p:nvSpPr>
          <p:spPr>
            <a:xfrm>
              <a:off x="5924302" y="2855096"/>
              <a:ext cx="690303" cy="690303"/>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HTA</a:t>
              </a:r>
              <a:endParaRPr sz="1400" b="0" i="0" u="none" strike="noStrike" cap="none">
                <a:solidFill>
                  <a:srgbClr val="000000"/>
                </a:solidFill>
                <a:latin typeface="Arial"/>
                <a:ea typeface="Arial"/>
                <a:cs typeface="Arial"/>
                <a:sym typeface="Arial"/>
              </a:endParaRPr>
            </a:p>
          </p:txBody>
        </p:sp>
        <p:sp>
          <p:nvSpPr>
            <p:cNvPr id="299" name="Google Shape;299;p31"/>
            <p:cNvSpPr/>
            <p:nvPr/>
          </p:nvSpPr>
          <p:spPr>
            <a:xfrm rot="3240000">
              <a:off x="4690977" y="3226954"/>
              <a:ext cx="508149" cy="4149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1"/>
            <p:cNvSpPr txBox="1"/>
            <p:nvPr/>
          </p:nvSpPr>
          <p:spPr>
            <a:xfrm rot="3240000">
              <a:off x="4716631" y="3259585"/>
              <a:ext cx="383679" cy="2489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301" name="Google Shape;301;p31"/>
            <p:cNvSpPr/>
            <p:nvPr/>
          </p:nvSpPr>
          <p:spPr>
            <a:xfrm>
              <a:off x="5034071" y="3740649"/>
              <a:ext cx="976237" cy="976237"/>
            </a:xfrm>
            <a:prstGeom prst="pentagon">
              <a:avLst>
                <a:gd name="hf" fmla="val 105146"/>
                <a:gd name="vf" fmla="val 11055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1"/>
            <p:cNvSpPr txBox="1"/>
            <p:nvPr/>
          </p:nvSpPr>
          <p:spPr>
            <a:xfrm>
              <a:off x="5220516" y="3971107"/>
              <a:ext cx="603347" cy="74577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i4i</a:t>
              </a:r>
              <a:endParaRPr sz="1400" b="0" i="0" u="none" strike="noStrike" cap="none">
                <a:solidFill>
                  <a:srgbClr val="000000"/>
                </a:solidFill>
                <a:latin typeface="Arial"/>
                <a:ea typeface="Arial"/>
                <a:cs typeface="Arial"/>
                <a:sym typeface="Arial"/>
              </a:endParaRPr>
            </a:p>
          </p:txBody>
        </p:sp>
        <p:sp>
          <p:nvSpPr>
            <p:cNvPr id="303" name="Google Shape;303;p31"/>
            <p:cNvSpPr/>
            <p:nvPr/>
          </p:nvSpPr>
          <p:spPr>
            <a:xfrm rot="5400000">
              <a:off x="4059018" y="3432290"/>
              <a:ext cx="508149" cy="4149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1"/>
            <p:cNvSpPr txBox="1"/>
            <p:nvPr/>
          </p:nvSpPr>
          <p:spPr>
            <a:xfrm rot="5400000">
              <a:off x="4121253" y="3453035"/>
              <a:ext cx="383679" cy="2489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305" name="Google Shape;305;p31"/>
            <p:cNvSpPr/>
            <p:nvPr/>
          </p:nvSpPr>
          <p:spPr>
            <a:xfrm>
              <a:off x="3824974" y="4133509"/>
              <a:ext cx="976237" cy="976237"/>
            </a:xfrm>
            <a:prstGeom prst="pentagon">
              <a:avLst>
                <a:gd name="hf" fmla="val 105146"/>
                <a:gd name="vf" fmla="val 11055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1"/>
            <p:cNvSpPr txBox="1"/>
            <p:nvPr/>
          </p:nvSpPr>
          <p:spPr>
            <a:xfrm>
              <a:off x="4011419" y="4363967"/>
              <a:ext cx="603347" cy="74577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PDG</a:t>
              </a:r>
              <a:endParaRPr sz="1400" b="0" i="0" u="none" strike="noStrike" cap="none">
                <a:solidFill>
                  <a:srgbClr val="000000"/>
                </a:solidFill>
                <a:latin typeface="Arial"/>
                <a:ea typeface="Arial"/>
                <a:cs typeface="Arial"/>
                <a:sym typeface="Arial"/>
              </a:endParaRPr>
            </a:p>
          </p:txBody>
        </p:sp>
        <p:sp>
          <p:nvSpPr>
            <p:cNvPr id="307" name="Google Shape;307;p31"/>
            <p:cNvSpPr/>
            <p:nvPr/>
          </p:nvSpPr>
          <p:spPr>
            <a:xfrm rot="7560000">
              <a:off x="3427059" y="3226954"/>
              <a:ext cx="508149" cy="4149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1"/>
            <p:cNvSpPr txBox="1"/>
            <p:nvPr/>
          </p:nvSpPr>
          <p:spPr>
            <a:xfrm rot="-3240000">
              <a:off x="3525875" y="3259585"/>
              <a:ext cx="383679" cy="2489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309" name="Google Shape;309;p31"/>
            <p:cNvSpPr/>
            <p:nvPr/>
          </p:nvSpPr>
          <p:spPr>
            <a:xfrm>
              <a:off x="2615876" y="3740649"/>
              <a:ext cx="976237" cy="976237"/>
            </a:xfrm>
            <a:prstGeom prst="pentagon">
              <a:avLst>
                <a:gd name="hf" fmla="val 105146"/>
                <a:gd name="vf" fmla="val 11055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31"/>
            <p:cNvSpPr txBox="1"/>
            <p:nvPr/>
          </p:nvSpPr>
          <p:spPr>
            <a:xfrm>
              <a:off x="2802321" y="3971107"/>
              <a:ext cx="603347" cy="74577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PGfAR</a:t>
              </a:r>
              <a:endParaRPr sz="1700" b="0" i="0" u="none" strike="noStrike" cap="none">
                <a:solidFill>
                  <a:schemeClr val="lt1"/>
                </a:solidFill>
                <a:latin typeface="Calibri"/>
                <a:ea typeface="Calibri"/>
                <a:cs typeface="Calibri"/>
                <a:sym typeface="Calibri"/>
              </a:endParaRPr>
            </a:p>
          </p:txBody>
        </p:sp>
        <p:sp>
          <p:nvSpPr>
            <p:cNvPr id="311" name="Google Shape;311;p31"/>
            <p:cNvSpPr/>
            <p:nvPr/>
          </p:nvSpPr>
          <p:spPr>
            <a:xfrm rot="9720000">
              <a:off x="3036486" y="2689378"/>
              <a:ext cx="508149" cy="4149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1"/>
            <p:cNvSpPr txBox="1"/>
            <p:nvPr/>
          </p:nvSpPr>
          <p:spPr>
            <a:xfrm rot="-1080000">
              <a:off x="3157910" y="2753126"/>
              <a:ext cx="383679" cy="2489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313" name="Google Shape;313;p31"/>
            <p:cNvSpPr/>
            <p:nvPr/>
          </p:nvSpPr>
          <p:spPr>
            <a:xfrm>
              <a:off x="1868613" y="2712129"/>
              <a:ext cx="976237" cy="97623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1"/>
            <p:cNvSpPr txBox="1"/>
            <p:nvPr/>
          </p:nvSpPr>
          <p:spPr>
            <a:xfrm>
              <a:off x="2011580" y="2855096"/>
              <a:ext cx="690303" cy="690303"/>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PHR</a:t>
              </a:r>
              <a:endParaRPr sz="1400" b="0" i="0" u="none" strike="noStrike" cap="none">
                <a:solidFill>
                  <a:srgbClr val="000000"/>
                </a:solidFill>
                <a:latin typeface="Arial"/>
                <a:ea typeface="Arial"/>
                <a:cs typeface="Arial"/>
                <a:sym typeface="Arial"/>
              </a:endParaRPr>
            </a:p>
          </p:txBody>
        </p:sp>
        <p:sp>
          <p:nvSpPr>
            <p:cNvPr id="315" name="Google Shape;315;p31"/>
            <p:cNvSpPr/>
            <p:nvPr/>
          </p:nvSpPr>
          <p:spPr>
            <a:xfrm rot="-9720000">
              <a:off x="3036486" y="2024896"/>
              <a:ext cx="508149" cy="4149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1"/>
            <p:cNvSpPr txBox="1"/>
            <p:nvPr/>
          </p:nvSpPr>
          <p:spPr>
            <a:xfrm rot="1080000">
              <a:off x="3157910" y="2127108"/>
              <a:ext cx="383679" cy="2489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317" name="Google Shape;317;p31"/>
            <p:cNvSpPr/>
            <p:nvPr/>
          </p:nvSpPr>
          <p:spPr>
            <a:xfrm>
              <a:off x="1868613" y="1440809"/>
              <a:ext cx="976237" cy="976237"/>
            </a:xfrm>
            <a:prstGeom prst="pentagon">
              <a:avLst>
                <a:gd name="hf" fmla="val 105146"/>
                <a:gd name="vf" fmla="val 11055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31"/>
            <p:cNvSpPr txBox="1"/>
            <p:nvPr/>
          </p:nvSpPr>
          <p:spPr>
            <a:xfrm>
              <a:off x="2055058" y="1671267"/>
              <a:ext cx="603347" cy="74577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PRP</a:t>
              </a:r>
              <a:endParaRPr sz="1400" b="0" i="0" u="none" strike="noStrike" cap="none">
                <a:solidFill>
                  <a:srgbClr val="000000"/>
                </a:solidFill>
                <a:latin typeface="Arial"/>
                <a:ea typeface="Arial"/>
                <a:cs typeface="Arial"/>
                <a:sym typeface="Arial"/>
              </a:endParaRPr>
            </a:p>
          </p:txBody>
        </p:sp>
        <p:sp>
          <p:nvSpPr>
            <p:cNvPr id="319" name="Google Shape;319;p31"/>
            <p:cNvSpPr/>
            <p:nvPr/>
          </p:nvSpPr>
          <p:spPr>
            <a:xfrm rot="-7560000">
              <a:off x="3427059" y="1487320"/>
              <a:ext cx="508149" cy="4149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31"/>
            <p:cNvSpPr txBox="1"/>
            <p:nvPr/>
          </p:nvSpPr>
          <p:spPr>
            <a:xfrm rot="3240000">
              <a:off x="3525875" y="1620649"/>
              <a:ext cx="383679" cy="2489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321" name="Google Shape;321;p31"/>
            <p:cNvSpPr/>
            <p:nvPr/>
          </p:nvSpPr>
          <p:spPr>
            <a:xfrm>
              <a:off x="2615876" y="412289"/>
              <a:ext cx="976237" cy="976237"/>
            </a:xfrm>
            <a:prstGeom prst="pentagon">
              <a:avLst>
                <a:gd name="hf" fmla="val 105146"/>
                <a:gd name="vf" fmla="val 11055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31"/>
            <p:cNvSpPr txBox="1"/>
            <p:nvPr/>
          </p:nvSpPr>
          <p:spPr>
            <a:xfrm>
              <a:off x="2802321" y="642747"/>
              <a:ext cx="603347" cy="74577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GB" sz="1700" b="0" i="0" u="none" strike="noStrike" cap="none">
                  <a:solidFill>
                    <a:schemeClr val="lt1"/>
                  </a:solidFill>
                  <a:latin typeface="Calibri"/>
                  <a:ea typeface="Calibri"/>
                  <a:cs typeface="Calibri"/>
                  <a:sym typeface="Calibri"/>
                </a:rPr>
                <a:t>RfPB</a:t>
              </a:r>
              <a:endParaRPr sz="1700" b="0" i="0" u="none" strike="noStrike" cap="none">
                <a:solidFill>
                  <a:schemeClr val="lt1"/>
                </a:solidFill>
                <a:latin typeface="Calibri"/>
                <a:ea typeface="Calibri"/>
                <a:cs typeface="Calibri"/>
                <a:sym typeface="Calibri"/>
              </a:endParaRPr>
            </a:p>
          </p:txBody>
        </p:sp>
      </p:grpSp>
      <p:cxnSp>
        <p:nvCxnSpPr>
          <p:cNvPr id="323" name="Google Shape;323;p31"/>
          <p:cNvCxnSpPr/>
          <p:nvPr/>
        </p:nvCxnSpPr>
        <p:spPr>
          <a:xfrm>
            <a:off x="500743" y="1061356"/>
            <a:ext cx="11125200" cy="0"/>
          </a:xfrm>
          <a:prstGeom prst="straightConnector1">
            <a:avLst/>
          </a:prstGeom>
          <a:noFill/>
          <a:ln w="9525" cap="flat" cmpd="sng">
            <a:solidFill>
              <a:srgbClr val="EA5D4E"/>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2"/>
          <p:cNvSpPr txBox="1">
            <a:spLocks noGrp="1"/>
          </p:cNvSpPr>
          <p:nvPr>
            <p:ph type="title"/>
          </p:nvPr>
        </p:nvSpPr>
        <p:spPr>
          <a:xfrm>
            <a:off x="838200" y="365127"/>
            <a:ext cx="10515600" cy="8787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600"/>
              <a:buFont typeface="Arial"/>
              <a:buNone/>
            </a:pPr>
            <a:r>
              <a:rPr lang="en-GB" sz="3600"/>
              <a:t>1. Funding Awards and Grants</a:t>
            </a:r>
            <a:endParaRPr sz="3600"/>
          </a:p>
        </p:txBody>
      </p:sp>
      <p:sp>
        <p:nvSpPr>
          <p:cNvPr id="330" name="Google Shape;330;p32"/>
          <p:cNvSpPr txBox="1">
            <a:spLocks noGrp="1"/>
          </p:cNvSpPr>
          <p:nvPr>
            <p:ph type="body" idx="1"/>
          </p:nvPr>
        </p:nvSpPr>
        <p:spPr>
          <a:xfrm>
            <a:off x="838200" y="1415441"/>
            <a:ext cx="10515600" cy="425669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93E72"/>
              </a:buClr>
              <a:buSzPts val="1700"/>
              <a:buChar char="•"/>
            </a:pPr>
            <a:r>
              <a:rPr lang="en-GB" sz="1700" b="1">
                <a:latin typeface="Arial"/>
                <a:ea typeface="Arial"/>
                <a:cs typeface="Arial"/>
                <a:sym typeface="Arial"/>
              </a:rPr>
              <a:t>Efficacy and Mechanism Evaluation (EME): </a:t>
            </a:r>
            <a:r>
              <a:rPr lang="en-GB" sz="1700"/>
              <a:t>ambitious studies evaluating interventions with potential to make a step-change in the promotion of health, treatment of disease and improvement of rehabilitation or long-term care</a:t>
            </a:r>
            <a:endParaRPr/>
          </a:p>
          <a:p>
            <a:pPr marL="228600" lvl="0" indent="-228600" algn="l" rtl="0">
              <a:lnSpc>
                <a:spcPct val="90000"/>
              </a:lnSpc>
              <a:spcBef>
                <a:spcPts val="1000"/>
              </a:spcBef>
              <a:spcAft>
                <a:spcPts val="0"/>
              </a:spcAft>
              <a:buClr>
                <a:srgbClr val="193E72"/>
              </a:buClr>
              <a:buSzPts val="1700"/>
              <a:buChar char="•"/>
            </a:pPr>
            <a:r>
              <a:rPr lang="en-GB" sz="1700" b="1">
                <a:latin typeface="Arial"/>
                <a:ea typeface="Arial"/>
                <a:cs typeface="Arial"/>
                <a:sym typeface="Arial"/>
              </a:rPr>
              <a:t>Evidence Synthesis (ES): </a:t>
            </a:r>
            <a:r>
              <a:rPr lang="en-GB" sz="1700">
                <a:latin typeface="Arial"/>
                <a:ea typeface="Arial"/>
                <a:cs typeface="Arial"/>
                <a:sym typeface="Arial"/>
              </a:rPr>
              <a:t>identifies, evaluates, combines and summarises information from a range of sources to provide decision makers with the best possible information about the effects of tests, treatments and other interventions used in health and social care.</a:t>
            </a:r>
            <a:endParaRPr/>
          </a:p>
          <a:p>
            <a:pPr marL="228600" lvl="0" indent="-228600" algn="l" rtl="0">
              <a:lnSpc>
                <a:spcPct val="90000"/>
              </a:lnSpc>
              <a:spcBef>
                <a:spcPts val="1000"/>
              </a:spcBef>
              <a:spcAft>
                <a:spcPts val="0"/>
              </a:spcAft>
              <a:buClr>
                <a:srgbClr val="193E72"/>
              </a:buClr>
              <a:buSzPts val="1700"/>
              <a:buChar char="•"/>
            </a:pPr>
            <a:r>
              <a:rPr lang="en-GB" sz="1700" b="1"/>
              <a:t>Health Services and Delivery Research (HS&amp;DR): </a:t>
            </a:r>
            <a:r>
              <a:rPr lang="en-GB" sz="1700"/>
              <a:t>rigorous and relevant evidence to improve the quality, accessibility and organisation of health and social care services.</a:t>
            </a:r>
            <a:endParaRPr/>
          </a:p>
          <a:p>
            <a:pPr marL="228600" lvl="0" indent="-228600" algn="l" rtl="0">
              <a:lnSpc>
                <a:spcPct val="90000"/>
              </a:lnSpc>
              <a:spcBef>
                <a:spcPts val="1000"/>
              </a:spcBef>
              <a:spcAft>
                <a:spcPts val="0"/>
              </a:spcAft>
              <a:buClr>
                <a:srgbClr val="193E72"/>
              </a:buClr>
              <a:buSzPts val="1700"/>
              <a:buChar char="•"/>
            </a:pPr>
            <a:r>
              <a:rPr lang="en-GB" sz="1700" b="1">
                <a:latin typeface="Arial"/>
                <a:ea typeface="Arial"/>
                <a:cs typeface="Arial"/>
                <a:sym typeface="Arial"/>
              </a:rPr>
              <a:t>Health Technology Assessment (HTA): </a:t>
            </a:r>
            <a:r>
              <a:rPr lang="en-GB" sz="1700"/>
              <a:t>research about the clinical and cost-effectiveness, and broader impact of healthcare treatments and tests, for those who plan, provide or receive care from NHS, and social care services.</a:t>
            </a:r>
            <a:endParaRPr/>
          </a:p>
          <a:p>
            <a:pPr marL="228600" lvl="0" indent="-228600" algn="l" rtl="0">
              <a:lnSpc>
                <a:spcPct val="90000"/>
              </a:lnSpc>
              <a:spcBef>
                <a:spcPts val="1000"/>
              </a:spcBef>
              <a:spcAft>
                <a:spcPts val="0"/>
              </a:spcAft>
              <a:buClr>
                <a:srgbClr val="193E72"/>
              </a:buClr>
              <a:buSzPts val="1700"/>
              <a:buChar char="•"/>
            </a:pPr>
            <a:r>
              <a:rPr lang="en-GB" sz="1700" b="1">
                <a:latin typeface="Arial"/>
                <a:ea typeface="Arial"/>
                <a:cs typeface="Arial"/>
                <a:sym typeface="Arial"/>
              </a:rPr>
              <a:t>Invention for Innovation (i4i): </a:t>
            </a:r>
            <a:r>
              <a:rPr lang="en-GB" sz="1700"/>
              <a:t>Preclinical and clinical development of innovative medical technologies (essentially getting medical technology into the NHS)</a:t>
            </a:r>
            <a:endParaRPr sz="1700" b="1">
              <a:latin typeface="Arial"/>
              <a:ea typeface="Arial"/>
              <a:cs typeface="Arial"/>
              <a:sym typeface="Arial"/>
            </a:endParaRPr>
          </a:p>
        </p:txBody>
      </p:sp>
      <p:sp>
        <p:nvSpPr>
          <p:cNvPr id="331" name="Google Shape;331;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25</a:t>
            </a:fld>
            <a:endParaRPr/>
          </a:p>
        </p:txBody>
      </p:sp>
      <p:cxnSp>
        <p:nvCxnSpPr>
          <p:cNvPr id="332" name="Google Shape;332;p32"/>
          <p:cNvCxnSpPr/>
          <p:nvPr/>
        </p:nvCxnSpPr>
        <p:spPr>
          <a:xfrm>
            <a:off x="500743" y="1110343"/>
            <a:ext cx="11125200" cy="0"/>
          </a:xfrm>
          <a:prstGeom prst="straightConnector1">
            <a:avLst/>
          </a:prstGeom>
          <a:noFill/>
          <a:ln w="9525" cap="flat" cmpd="sng">
            <a:solidFill>
              <a:srgbClr val="EA5D4E"/>
            </a:solidFill>
            <a:prstDash val="solid"/>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3"/>
          <p:cNvSpPr txBox="1">
            <a:spLocks noGrp="1"/>
          </p:cNvSpPr>
          <p:nvPr>
            <p:ph type="title"/>
          </p:nvPr>
        </p:nvSpPr>
        <p:spPr>
          <a:xfrm>
            <a:off x="838200" y="365127"/>
            <a:ext cx="10515600" cy="8787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600"/>
              <a:buFont typeface="Arial"/>
              <a:buNone/>
            </a:pPr>
            <a:r>
              <a:rPr lang="en-GB" sz="3600"/>
              <a:t>2. Funding Awards and Grants</a:t>
            </a:r>
            <a:endParaRPr sz="3600"/>
          </a:p>
        </p:txBody>
      </p:sp>
      <p:sp>
        <p:nvSpPr>
          <p:cNvPr id="339" name="Google Shape;339;p33"/>
          <p:cNvSpPr txBox="1">
            <a:spLocks noGrp="1"/>
          </p:cNvSpPr>
          <p:nvPr>
            <p:ph type="body" idx="1"/>
          </p:nvPr>
        </p:nvSpPr>
        <p:spPr>
          <a:xfrm>
            <a:off x="838200" y="1243915"/>
            <a:ext cx="10515600" cy="4664084"/>
          </a:xfrm>
          <a:prstGeom prst="rect">
            <a:avLst/>
          </a:prstGeom>
          <a:noFill/>
          <a:ln>
            <a:noFill/>
          </a:ln>
        </p:spPr>
        <p:txBody>
          <a:bodyPr spcFirstLastPara="1" wrap="square" lIns="91425" tIns="45700" rIns="91425" bIns="45700" anchor="t" anchorCtr="0">
            <a:normAutofit/>
          </a:bodyPr>
          <a:lstStyle/>
          <a:p>
            <a:pPr marL="285750" lvl="0" indent="-184150" algn="l" rtl="0">
              <a:lnSpc>
                <a:spcPct val="90000"/>
              </a:lnSpc>
              <a:spcBef>
                <a:spcPts val="0"/>
              </a:spcBef>
              <a:spcAft>
                <a:spcPts val="0"/>
              </a:spcAft>
              <a:buClr>
                <a:srgbClr val="193E72"/>
              </a:buClr>
              <a:buSzPts val="1600"/>
              <a:buNone/>
            </a:pPr>
            <a:endParaRPr sz="1600" b="1">
              <a:latin typeface="Arial"/>
              <a:ea typeface="Arial"/>
              <a:cs typeface="Arial"/>
              <a:sym typeface="Arial"/>
            </a:endParaRPr>
          </a:p>
          <a:p>
            <a:pPr marL="285750" lvl="0" indent="-285750" algn="l" rtl="0">
              <a:lnSpc>
                <a:spcPct val="90000"/>
              </a:lnSpc>
              <a:spcBef>
                <a:spcPts val="0"/>
              </a:spcBef>
              <a:spcAft>
                <a:spcPts val="0"/>
              </a:spcAft>
              <a:buClr>
                <a:srgbClr val="193E72"/>
              </a:buClr>
              <a:buSzPts val="1600"/>
              <a:buChar char="•"/>
            </a:pPr>
            <a:r>
              <a:rPr lang="en-GB" sz="1600" b="1">
                <a:latin typeface="Arial"/>
                <a:ea typeface="Arial"/>
                <a:cs typeface="Arial"/>
                <a:sym typeface="Arial"/>
              </a:rPr>
              <a:t>Programme Development Grants (PDG): </a:t>
            </a:r>
            <a:r>
              <a:rPr lang="en-GB" sz="1600">
                <a:latin typeface="Arial"/>
                <a:ea typeface="Arial"/>
                <a:cs typeface="Arial"/>
                <a:sym typeface="Arial"/>
              </a:rPr>
              <a:t>targeted preparatory work to develop a competitive Programme Grants for Applied Research (PGfAR) funding application. They can also be used to further develop an existing or ongoing PGfAR-funded programme of research</a:t>
            </a:r>
            <a:endParaRPr/>
          </a:p>
          <a:p>
            <a:pPr marL="0" lvl="0" indent="0" algn="l" rtl="0">
              <a:lnSpc>
                <a:spcPct val="90000"/>
              </a:lnSpc>
              <a:spcBef>
                <a:spcPts val="0"/>
              </a:spcBef>
              <a:spcAft>
                <a:spcPts val="0"/>
              </a:spcAft>
              <a:buClr>
                <a:srgbClr val="193E72"/>
              </a:buClr>
              <a:buSzPts val="1600"/>
              <a:buNone/>
            </a:pPr>
            <a:endParaRPr sz="1600"/>
          </a:p>
          <a:p>
            <a:pPr marL="285750" lvl="0" indent="-285750" algn="l" rtl="0">
              <a:lnSpc>
                <a:spcPct val="90000"/>
              </a:lnSpc>
              <a:spcBef>
                <a:spcPts val="0"/>
              </a:spcBef>
              <a:spcAft>
                <a:spcPts val="0"/>
              </a:spcAft>
              <a:buClr>
                <a:srgbClr val="193E72"/>
              </a:buClr>
              <a:buSzPts val="1600"/>
              <a:buChar char="•"/>
            </a:pPr>
            <a:r>
              <a:rPr lang="en-GB" sz="1600" b="1"/>
              <a:t>Programme Grants for Applied Research (PGfAR):</a:t>
            </a:r>
            <a:r>
              <a:rPr lang="en-GB" sz="1600"/>
              <a:t> Programmes of research that aims to provide evidence to improve health outcomes through health promotion, prevention and optimal disease management. Programme Development Grants (PDG) are given to help prepare for PGfARs</a:t>
            </a:r>
            <a:endParaRPr sz="1600"/>
          </a:p>
          <a:p>
            <a:pPr marL="285750" lvl="0" indent="-184150" algn="l" rtl="0">
              <a:lnSpc>
                <a:spcPct val="90000"/>
              </a:lnSpc>
              <a:spcBef>
                <a:spcPts val="0"/>
              </a:spcBef>
              <a:spcAft>
                <a:spcPts val="0"/>
              </a:spcAft>
              <a:buClr>
                <a:srgbClr val="193E72"/>
              </a:buClr>
              <a:buSzPts val="1600"/>
              <a:buNone/>
            </a:pPr>
            <a:endParaRPr sz="1600"/>
          </a:p>
          <a:p>
            <a:pPr marL="285750" lvl="0" indent="-285750" algn="l" rtl="0">
              <a:lnSpc>
                <a:spcPct val="90000"/>
              </a:lnSpc>
              <a:spcBef>
                <a:spcPts val="0"/>
              </a:spcBef>
              <a:spcAft>
                <a:spcPts val="0"/>
              </a:spcAft>
              <a:buClr>
                <a:srgbClr val="193E72"/>
              </a:buClr>
              <a:buSzPts val="1600"/>
              <a:buChar char="•"/>
            </a:pPr>
            <a:r>
              <a:rPr lang="en-GB" sz="1600" b="1"/>
              <a:t>Public Health Research (PHR): </a:t>
            </a:r>
            <a:r>
              <a:rPr lang="en-GB" sz="1600"/>
              <a:t>research to generate evidence to inform the delivery of non-NHS interventions, intended to improve the health of the public, and reduce inequalities in health.</a:t>
            </a:r>
            <a:endParaRPr sz="1600" b="1"/>
          </a:p>
          <a:p>
            <a:pPr marL="285750" lvl="0" indent="-184150" algn="l" rtl="0">
              <a:lnSpc>
                <a:spcPct val="90000"/>
              </a:lnSpc>
              <a:spcBef>
                <a:spcPts val="0"/>
              </a:spcBef>
              <a:spcAft>
                <a:spcPts val="0"/>
              </a:spcAft>
              <a:buClr>
                <a:srgbClr val="193E72"/>
              </a:buClr>
              <a:buSzPts val="1600"/>
              <a:buNone/>
            </a:pPr>
            <a:endParaRPr sz="1600" b="1"/>
          </a:p>
          <a:p>
            <a:pPr marL="285750" lvl="0" indent="-285750" algn="l" rtl="0">
              <a:lnSpc>
                <a:spcPct val="90000"/>
              </a:lnSpc>
              <a:spcBef>
                <a:spcPts val="0"/>
              </a:spcBef>
              <a:spcAft>
                <a:spcPts val="0"/>
              </a:spcAft>
              <a:buClr>
                <a:srgbClr val="193E72"/>
              </a:buClr>
              <a:buSzPts val="1600"/>
              <a:buChar char="•"/>
            </a:pPr>
            <a:r>
              <a:rPr lang="en-GB" sz="1600" b="1"/>
              <a:t>Policy Research Programme (PRP)</a:t>
            </a:r>
            <a:r>
              <a:rPr lang="en-GB" sz="1600"/>
              <a:t>: High quality and cost-effective research to deliver relevant, timely and accessible evidence to inform national policy decisions across the health, care and public health systems. </a:t>
            </a:r>
            <a:endParaRPr/>
          </a:p>
          <a:p>
            <a:pPr marL="285750" lvl="0" indent="-184150" algn="l" rtl="0">
              <a:lnSpc>
                <a:spcPct val="90000"/>
              </a:lnSpc>
              <a:spcBef>
                <a:spcPts val="0"/>
              </a:spcBef>
              <a:spcAft>
                <a:spcPts val="0"/>
              </a:spcAft>
              <a:buClr>
                <a:srgbClr val="193E72"/>
              </a:buClr>
              <a:buSzPts val="1600"/>
              <a:buNone/>
            </a:pPr>
            <a:endParaRPr sz="1600" b="1">
              <a:latin typeface="Arial"/>
              <a:ea typeface="Arial"/>
              <a:cs typeface="Arial"/>
              <a:sym typeface="Arial"/>
            </a:endParaRPr>
          </a:p>
          <a:p>
            <a:pPr marL="285750" lvl="0" indent="-285750" algn="l" rtl="0">
              <a:lnSpc>
                <a:spcPct val="90000"/>
              </a:lnSpc>
              <a:spcBef>
                <a:spcPts val="0"/>
              </a:spcBef>
              <a:spcAft>
                <a:spcPts val="0"/>
              </a:spcAft>
              <a:buClr>
                <a:srgbClr val="193E72"/>
              </a:buClr>
              <a:buSzPts val="1600"/>
              <a:buChar char="•"/>
            </a:pPr>
            <a:r>
              <a:rPr lang="en-GB" sz="1600" b="1">
                <a:latin typeface="Arial"/>
                <a:ea typeface="Arial"/>
                <a:cs typeface="Arial"/>
                <a:sym typeface="Arial"/>
              </a:rPr>
              <a:t>Research for Patient Benefit (RfPB)</a:t>
            </a:r>
            <a:r>
              <a:rPr lang="en-GB" sz="1600">
                <a:latin typeface="Arial"/>
                <a:ea typeface="Arial"/>
                <a:cs typeface="Arial"/>
                <a:sym typeface="Arial"/>
              </a:rPr>
              <a:t>: </a:t>
            </a:r>
            <a:r>
              <a:rPr lang="en-GB" sz="1600"/>
              <a:t>Research related to day-to-day practice of health service staff and with an impact on the health and well-being of patients and users of NHS – clear trajectory to patient benefit</a:t>
            </a:r>
            <a:endParaRPr/>
          </a:p>
          <a:p>
            <a:pPr marL="228600" lvl="0" indent="-76200" algn="l" rtl="0">
              <a:lnSpc>
                <a:spcPct val="90000"/>
              </a:lnSpc>
              <a:spcBef>
                <a:spcPts val="1000"/>
              </a:spcBef>
              <a:spcAft>
                <a:spcPts val="0"/>
              </a:spcAft>
              <a:buClr>
                <a:srgbClr val="193E72"/>
              </a:buClr>
              <a:buSzPts val="2400"/>
              <a:buNone/>
            </a:pPr>
            <a:endParaRPr/>
          </a:p>
        </p:txBody>
      </p:sp>
      <p:sp>
        <p:nvSpPr>
          <p:cNvPr id="340" name="Google Shape;340;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26</a:t>
            </a:fld>
            <a:endParaRPr/>
          </a:p>
        </p:txBody>
      </p:sp>
      <p:cxnSp>
        <p:nvCxnSpPr>
          <p:cNvPr id="341" name="Google Shape;341;p33"/>
          <p:cNvCxnSpPr/>
          <p:nvPr/>
        </p:nvCxnSpPr>
        <p:spPr>
          <a:xfrm>
            <a:off x="500743" y="1110343"/>
            <a:ext cx="11125200" cy="0"/>
          </a:xfrm>
          <a:prstGeom prst="straightConnector1">
            <a:avLst/>
          </a:prstGeom>
          <a:noFill/>
          <a:ln w="9525" cap="flat" cmpd="sng">
            <a:solidFill>
              <a:srgbClr val="EA5D4E"/>
            </a:solidFill>
            <a:prstDash val="solid"/>
            <a:miter lim="800000"/>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4"/>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200"/>
              <a:buFont typeface="Arial"/>
              <a:buNone/>
            </a:pPr>
            <a:r>
              <a:rPr lang="en-GB" sz="3600"/>
              <a:t>Research for Patient Benefit (RfPB)</a:t>
            </a:r>
            <a:endParaRPr/>
          </a:p>
        </p:txBody>
      </p:sp>
      <p:sp>
        <p:nvSpPr>
          <p:cNvPr id="348" name="Google Shape;348;p34"/>
          <p:cNvSpPr txBox="1">
            <a:spLocks noGrp="1"/>
          </p:cNvSpPr>
          <p:nvPr>
            <p:ph type="body" idx="1"/>
          </p:nvPr>
        </p:nvSpPr>
        <p:spPr>
          <a:xfrm>
            <a:off x="465667" y="1632351"/>
            <a:ext cx="6324600" cy="4794360"/>
          </a:xfrm>
          <a:prstGeom prst="rect">
            <a:avLst/>
          </a:prstGeom>
          <a:noFill/>
          <a:ln>
            <a:noFill/>
          </a:ln>
        </p:spPr>
        <p:txBody>
          <a:bodyPr spcFirstLastPara="1" wrap="square" lIns="91425" tIns="45700" rIns="91425" bIns="45700" anchor="t" anchorCtr="0">
            <a:normAutofit fontScale="92500" lnSpcReduction="20000"/>
          </a:bodyPr>
          <a:lstStyle/>
          <a:p>
            <a:pPr marL="127000" lvl="0" indent="0" algn="l" rtl="0">
              <a:lnSpc>
                <a:spcPct val="90000"/>
              </a:lnSpc>
              <a:spcBef>
                <a:spcPts val="1000"/>
              </a:spcBef>
              <a:spcAft>
                <a:spcPts val="0"/>
              </a:spcAft>
              <a:buSzPct val="108108"/>
              <a:buNone/>
            </a:pPr>
            <a:r>
              <a:rPr lang="en-GB"/>
              <a:t>Tier system: tiers assessed together and value for money</a:t>
            </a:r>
            <a:endParaRPr/>
          </a:p>
          <a:p>
            <a:pPr marL="127000" lvl="0" indent="0" algn="l" rtl="0">
              <a:lnSpc>
                <a:spcPct val="90000"/>
              </a:lnSpc>
              <a:spcBef>
                <a:spcPts val="1000"/>
              </a:spcBef>
              <a:spcAft>
                <a:spcPts val="0"/>
              </a:spcAft>
              <a:buSzPct val="108108"/>
              <a:buNone/>
            </a:pPr>
            <a:endParaRPr/>
          </a:p>
          <a:p>
            <a:pPr marL="127000" lvl="0" indent="0" algn="l" rtl="0">
              <a:lnSpc>
                <a:spcPct val="90000"/>
              </a:lnSpc>
              <a:spcBef>
                <a:spcPts val="1000"/>
              </a:spcBef>
              <a:spcAft>
                <a:spcPts val="0"/>
              </a:spcAft>
              <a:buSzPct val="108108"/>
              <a:buNone/>
            </a:pPr>
            <a:r>
              <a:rPr lang="en-GB"/>
              <a:t>Clear articulation of trajectory to patient benefit</a:t>
            </a:r>
            <a:endParaRPr/>
          </a:p>
          <a:p>
            <a:pPr marL="127000" lvl="0" indent="0" algn="l" rtl="0">
              <a:lnSpc>
                <a:spcPct val="90000"/>
              </a:lnSpc>
              <a:spcBef>
                <a:spcPts val="1000"/>
              </a:spcBef>
              <a:spcAft>
                <a:spcPts val="0"/>
              </a:spcAft>
              <a:buSzPct val="108108"/>
              <a:buNone/>
            </a:pPr>
            <a:endParaRPr/>
          </a:p>
          <a:p>
            <a:pPr marL="127000" lvl="0" indent="0" algn="l" rtl="0">
              <a:lnSpc>
                <a:spcPct val="90000"/>
              </a:lnSpc>
              <a:spcBef>
                <a:spcPts val="1000"/>
              </a:spcBef>
              <a:spcAft>
                <a:spcPts val="0"/>
              </a:spcAft>
              <a:buSzPct val="108108"/>
              <a:buNone/>
            </a:pPr>
            <a:r>
              <a:rPr lang="en-GB"/>
              <a:t>Keen to fund ECRs (with right mentorship)</a:t>
            </a:r>
            <a:endParaRPr/>
          </a:p>
          <a:p>
            <a:pPr marL="127000" lvl="0" indent="0" algn="l" rtl="0">
              <a:lnSpc>
                <a:spcPct val="90000"/>
              </a:lnSpc>
              <a:spcBef>
                <a:spcPts val="1000"/>
              </a:spcBef>
              <a:spcAft>
                <a:spcPts val="0"/>
              </a:spcAft>
              <a:buSzPct val="108108"/>
              <a:buNone/>
            </a:pPr>
            <a:endParaRPr/>
          </a:p>
          <a:p>
            <a:pPr marL="127000" lvl="0" indent="0" algn="l" rtl="0">
              <a:lnSpc>
                <a:spcPct val="90000"/>
              </a:lnSpc>
              <a:spcBef>
                <a:spcPts val="1000"/>
              </a:spcBef>
              <a:spcAft>
                <a:spcPts val="0"/>
              </a:spcAft>
              <a:buSzPct val="108108"/>
              <a:buNone/>
            </a:pPr>
            <a:r>
              <a:rPr lang="en-GB"/>
              <a:t>Will fund:</a:t>
            </a:r>
            <a:endParaRPr/>
          </a:p>
          <a:p>
            <a:pPr marL="469900" lvl="0" indent="-342900" algn="l" rtl="0">
              <a:lnSpc>
                <a:spcPct val="90000"/>
              </a:lnSpc>
              <a:spcBef>
                <a:spcPts val="1000"/>
              </a:spcBef>
              <a:spcAft>
                <a:spcPts val="0"/>
              </a:spcAft>
              <a:buSzPct val="108108"/>
              <a:buChar char="•"/>
            </a:pPr>
            <a:r>
              <a:rPr lang="en-GB"/>
              <a:t>Innovation/med tech e.g for feasibility, acceptability</a:t>
            </a:r>
            <a:endParaRPr/>
          </a:p>
          <a:p>
            <a:pPr marL="469900" lvl="0" indent="-342900" algn="l" rtl="0">
              <a:lnSpc>
                <a:spcPct val="90000"/>
              </a:lnSpc>
              <a:spcBef>
                <a:spcPts val="1000"/>
              </a:spcBef>
              <a:spcAft>
                <a:spcPts val="0"/>
              </a:spcAft>
              <a:buSzPct val="108108"/>
              <a:buChar char="•"/>
            </a:pPr>
            <a:r>
              <a:rPr lang="en-GB"/>
              <a:t>Social care research </a:t>
            </a:r>
            <a:endParaRPr/>
          </a:p>
          <a:p>
            <a:pPr marL="127000" lvl="0" indent="0" algn="l" rtl="0">
              <a:lnSpc>
                <a:spcPct val="90000"/>
              </a:lnSpc>
              <a:spcBef>
                <a:spcPts val="1000"/>
              </a:spcBef>
              <a:spcAft>
                <a:spcPts val="0"/>
              </a:spcAft>
              <a:buSzPct val="108108"/>
              <a:buNone/>
            </a:pPr>
            <a:endParaRPr/>
          </a:p>
          <a:p>
            <a:pPr marL="127000" lvl="0" indent="0" algn="l" rtl="0">
              <a:lnSpc>
                <a:spcPct val="90000"/>
              </a:lnSpc>
              <a:spcBef>
                <a:spcPts val="1000"/>
              </a:spcBef>
              <a:spcAft>
                <a:spcPts val="0"/>
              </a:spcAft>
              <a:buSzPct val="108108"/>
              <a:buNone/>
            </a:pPr>
            <a:r>
              <a:rPr lang="en-GB"/>
              <a:t> </a:t>
            </a:r>
            <a:endParaRPr/>
          </a:p>
          <a:p>
            <a:pPr marL="127000" lvl="0" indent="0" algn="l" rtl="0">
              <a:lnSpc>
                <a:spcPct val="90000"/>
              </a:lnSpc>
              <a:spcBef>
                <a:spcPts val="1000"/>
              </a:spcBef>
              <a:spcAft>
                <a:spcPts val="0"/>
              </a:spcAft>
              <a:buSzPct val="108108"/>
              <a:buNone/>
            </a:pPr>
            <a:endParaRPr/>
          </a:p>
          <a:p>
            <a:pPr marL="127000" lvl="0" indent="0" algn="l" rtl="0">
              <a:lnSpc>
                <a:spcPct val="90000"/>
              </a:lnSpc>
              <a:spcBef>
                <a:spcPts val="1000"/>
              </a:spcBef>
              <a:spcAft>
                <a:spcPts val="0"/>
              </a:spcAft>
              <a:buSzPct val="108108"/>
              <a:buNone/>
            </a:pPr>
            <a:endParaRPr/>
          </a:p>
        </p:txBody>
      </p:sp>
      <p:pic>
        <p:nvPicPr>
          <p:cNvPr id="349" name="Google Shape;349;p34" descr="Research studies"/>
          <p:cNvPicPr preferRelativeResize="0"/>
          <p:nvPr/>
        </p:nvPicPr>
        <p:blipFill rotWithShape="1">
          <a:blip r:embed="rId3">
            <a:alphaModFix/>
          </a:blip>
          <a:srcRect/>
          <a:stretch/>
        </p:blipFill>
        <p:spPr>
          <a:xfrm>
            <a:off x="7253908" y="2640472"/>
            <a:ext cx="4447025" cy="158369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5"/>
          <p:cNvSpPr txBox="1">
            <a:spLocks noGrp="1"/>
          </p:cNvSpPr>
          <p:nvPr>
            <p:ph type="title"/>
          </p:nvPr>
        </p:nvSpPr>
        <p:spPr>
          <a:xfrm>
            <a:off x="838200" y="365127"/>
            <a:ext cx="10515600" cy="8787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200"/>
              <a:buFont typeface="Arial"/>
              <a:buNone/>
            </a:pPr>
            <a:r>
              <a:rPr lang="en-GB"/>
              <a:t>3. Global Health Research Portfolio</a:t>
            </a:r>
            <a:endParaRPr/>
          </a:p>
        </p:txBody>
      </p:sp>
      <p:grpSp>
        <p:nvGrpSpPr>
          <p:cNvPr id="356" name="Google Shape;356;p35"/>
          <p:cNvGrpSpPr/>
          <p:nvPr/>
        </p:nvGrpSpPr>
        <p:grpSpPr>
          <a:xfrm>
            <a:off x="1314688" y="1464262"/>
            <a:ext cx="9574485" cy="4464554"/>
            <a:chOff x="357366" y="19822"/>
            <a:chExt cx="7180864" cy="4464554"/>
          </a:xfrm>
        </p:grpSpPr>
        <p:sp>
          <p:nvSpPr>
            <p:cNvPr id="357" name="Google Shape;357;p35"/>
            <p:cNvSpPr/>
            <p:nvPr/>
          </p:nvSpPr>
          <p:spPr>
            <a:xfrm>
              <a:off x="2822730" y="19822"/>
              <a:ext cx="2241239" cy="134474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5"/>
            <p:cNvSpPr txBox="1"/>
            <p:nvPr/>
          </p:nvSpPr>
          <p:spPr>
            <a:xfrm>
              <a:off x="2822730" y="19822"/>
              <a:ext cx="2241239" cy="1344743"/>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GB" sz="2100" b="0" i="0" u="none" strike="noStrike" cap="none">
                  <a:solidFill>
                    <a:schemeClr val="lt1"/>
                  </a:solidFill>
                  <a:latin typeface="Calibri"/>
                  <a:ea typeface="Calibri"/>
                  <a:cs typeface="Calibri"/>
                  <a:sym typeface="Calibri"/>
                </a:rPr>
                <a:t>Research and Innovation for Global Health Transformation</a:t>
              </a:r>
              <a:endParaRPr sz="1400" b="0" i="0" u="none" strike="noStrike" cap="none">
                <a:solidFill>
                  <a:srgbClr val="000000"/>
                </a:solidFill>
                <a:latin typeface="Arial"/>
                <a:ea typeface="Arial"/>
                <a:cs typeface="Arial"/>
                <a:sym typeface="Arial"/>
              </a:endParaRPr>
            </a:p>
          </p:txBody>
        </p:sp>
        <p:sp>
          <p:nvSpPr>
            <p:cNvPr id="359" name="Google Shape;359;p35"/>
            <p:cNvSpPr/>
            <p:nvPr/>
          </p:nvSpPr>
          <p:spPr>
            <a:xfrm>
              <a:off x="366398" y="1525895"/>
              <a:ext cx="2241239" cy="134474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5"/>
            <p:cNvSpPr txBox="1"/>
            <p:nvPr/>
          </p:nvSpPr>
          <p:spPr>
            <a:xfrm>
              <a:off x="366398" y="1525895"/>
              <a:ext cx="2241239" cy="1344743"/>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GB" sz="2100" b="0" i="0" u="none" strike="noStrike" cap="none">
                  <a:solidFill>
                    <a:schemeClr val="lt1"/>
                  </a:solidFill>
                  <a:latin typeface="Calibri"/>
                  <a:ea typeface="Calibri"/>
                  <a:cs typeface="Calibri"/>
                  <a:sym typeface="Calibri"/>
                </a:rPr>
                <a:t>Policy and Systems Research</a:t>
              </a:r>
              <a:endParaRPr sz="1400" b="0" i="0" u="none" strike="noStrike" cap="none">
                <a:solidFill>
                  <a:srgbClr val="000000"/>
                </a:solidFill>
                <a:latin typeface="Arial"/>
                <a:ea typeface="Arial"/>
                <a:cs typeface="Arial"/>
                <a:sym typeface="Arial"/>
              </a:endParaRPr>
            </a:p>
          </p:txBody>
        </p:sp>
        <p:sp>
          <p:nvSpPr>
            <p:cNvPr id="361" name="Google Shape;361;p35"/>
            <p:cNvSpPr/>
            <p:nvPr/>
          </p:nvSpPr>
          <p:spPr>
            <a:xfrm>
              <a:off x="2822730" y="1543821"/>
              <a:ext cx="2241239" cy="134474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5"/>
            <p:cNvSpPr txBox="1"/>
            <p:nvPr/>
          </p:nvSpPr>
          <p:spPr>
            <a:xfrm>
              <a:off x="2822730" y="1543821"/>
              <a:ext cx="2241239" cy="1344743"/>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GB" sz="2100" b="0" i="0" u="none" strike="noStrike" cap="none">
                  <a:solidFill>
                    <a:schemeClr val="lt1"/>
                  </a:solidFill>
                  <a:latin typeface="Calibri"/>
                  <a:ea typeface="Calibri"/>
                  <a:cs typeface="Calibri"/>
                  <a:sym typeface="Calibri"/>
                </a:rPr>
                <a:t>Research Professorships</a:t>
              </a:r>
              <a:endParaRPr sz="1400" b="0" i="0" u="none" strike="noStrike" cap="none">
                <a:solidFill>
                  <a:srgbClr val="000000"/>
                </a:solidFill>
                <a:latin typeface="Arial"/>
                <a:ea typeface="Arial"/>
                <a:cs typeface="Arial"/>
                <a:sym typeface="Arial"/>
              </a:endParaRPr>
            </a:p>
          </p:txBody>
        </p:sp>
        <p:sp>
          <p:nvSpPr>
            <p:cNvPr id="363" name="Google Shape;363;p35"/>
            <p:cNvSpPr/>
            <p:nvPr/>
          </p:nvSpPr>
          <p:spPr>
            <a:xfrm>
              <a:off x="357366" y="3076838"/>
              <a:ext cx="2241239" cy="134474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5"/>
            <p:cNvSpPr txBox="1"/>
            <p:nvPr/>
          </p:nvSpPr>
          <p:spPr>
            <a:xfrm>
              <a:off x="357366" y="3076838"/>
              <a:ext cx="2241239" cy="1344743"/>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GB" sz="2100" b="0" i="0" u="none" strike="noStrike" cap="none">
                  <a:solidFill>
                    <a:schemeClr val="lt1"/>
                  </a:solidFill>
                  <a:latin typeface="Calibri"/>
                  <a:ea typeface="Calibri"/>
                  <a:cs typeface="Calibri"/>
                  <a:sym typeface="Calibri"/>
                </a:rPr>
                <a:t>Research Centres</a:t>
              </a:r>
              <a:endParaRPr sz="1400" b="0" i="0" u="none" strike="noStrike" cap="none">
                <a:solidFill>
                  <a:srgbClr val="000000"/>
                </a:solidFill>
                <a:latin typeface="Arial"/>
                <a:ea typeface="Arial"/>
                <a:cs typeface="Arial"/>
                <a:sym typeface="Arial"/>
              </a:endParaRPr>
            </a:p>
          </p:txBody>
        </p:sp>
        <p:sp>
          <p:nvSpPr>
            <p:cNvPr id="365" name="Google Shape;365;p35"/>
            <p:cNvSpPr/>
            <p:nvPr/>
          </p:nvSpPr>
          <p:spPr>
            <a:xfrm>
              <a:off x="5296991" y="3094763"/>
              <a:ext cx="2241239" cy="134474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5"/>
            <p:cNvSpPr txBox="1"/>
            <p:nvPr/>
          </p:nvSpPr>
          <p:spPr>
            <a:xfrm>
              <a:off x="5296991" y="3094763"/>
              <a:ext cx="2241239" cy="1344743"/>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GB" sz="2100" b="0" i="0" u="none" strike="noStrike" cap="none">
                  <a:solidFill>
                    <a:schemeClr val="lt1"/>
                  </a:solidFill>
                  <a:latin typeface="Calibri"/>
                  <a:ea typeface="Calibri"/>
                  <a:cs typeface="Calibri"/>
                  <a:sym typeface="Calibri"/>
                </a:rPr>
                <a:t>Research Groups</a:t>
              </a:r>
              <a:endParaRPr sz="1400" b="0" i="0" u="none" strike="noStrike" cap="none">
                <a:solidFill>
                  <a:srgbClr val="000000"/>
                </a:solidFill>
                <a:latin typeface="Arial"/>
                <a:ea typeface="Arial"/>
                <a:cs typeface="Arial"/>
                <a:sym typeface="Arial"/>
              </a:endParaRPr>
            </a:p>
          </p:txBody>
        </p:sp>
        <p:sp>
          <p:nvSpPr>
            <p:cNvPr id="367" name="Google Shape;367;p35"/>
            <p:cNvSpPr/>
            <p:nvPr/>
          </p:nvSpPr>
          <p:spPr>
            <a:xfrm>
              <a:off x="5288093" y="1516975"/>
              <a:ext cx="2241239" cy="134474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5"/>
            <p:cNvSpPr txBox="1"/>
            <p:nvPr/>
          </p:nvSpPr>
          <p:spPr>
            <a:xfrm>
              <a:off x="5288093" y="1516975"/>
              <a:ext cx="2241239" cy="1344743"/>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GB" sz="2100" b="0" i="0" u="none" strike="noStrike" cap="none">
                  <a:solidFill>
                    <a:schemeClr val="lt1"/>
                  </a:solidFill>
                  <a:latin typeface="Calibri"/>
                  <a:ea typeface="Calibri"/>
                  <a:cs typeface="Calibri"/>
                  <a:sym typeface="Calibri"/>
                </a:rPr>
                <a:t>Research Training Programme</a:t>
              </a:r>
              <a:endParaRPr sz="1400" b="0" i="0" u="none" strike="noStrike" cap="none">
                <a:solidFill>
                  <a:srgbClr val="000000"/>
                </a:solidFill>
                <a:latin typeface="Arial"/>
                <a:ea typeface="Arial"/>
                <a:cs typeface="Arial"/>
                <a:sym typeface="Arial"/>
              </a:endParaRPr>
            </a:p>
          </p:txBody>
        </p:sp>
        <p:sp>
          <p:nvSpPr>
            <p:cNvPr id="369" name="Google Shape;369;p35"/>
            <p:cNvSpPr/>
            <p:nvPr/>
          </p:nvSpPr>
          <p:spPr>
            <a:xfrm>
              <a:off x="2822730" y="3139633"/>
              <a:ext cx="2241239" cy="134474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5"/>
            <p:cNvSpPr txBox="1"/>
            <p:nvPr/>
          </p:nvSpPr>
          <p:spPr>
            <a:xfrm>
              <a:off x="2822730" y="3139633"/>
              <a:ext cx="2241239" cy="1344743"/>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GB" sz="2100" b="0" i="0" u="none" strike="noStrike" cap="none">
                  <a:solidFill>
                    <a:schemeClr val="lt1"/>
                  </a:solidFill>
                  <a:latin typeface="Calibri"/>
                  <a:ea typeface="Calibri"/>
                  <a:cs typeface="Calibri"/>
                  <a:sym typeface="Calibri"/>
                </a:rPr>
                <a:t>Research Units</a:t>
              </a:r>
              <a:endParaRPr sz="1400" b="0" i="0" u="none" strike="noStrike" cap="none">
                <a:solidFill>
                  <a:srgbClr val="000000"/>
                </a:solidFill>
                <a:latin typeface="Arial"/>
                <a:ea typeface="Arial"/>
                <a:cs typeface="Arial"/>
                <a:sym typeface="Arial"/>
              </a:endParaRPr>
            </a:p>
          </p:txBody>
        </p:sp>
      </p:grpSp>
      <p:cxnSp>
        <p:nvCxnSpPr>
          <p:cNvPr id="371" name="Google Shape;371;p35"/>
          <p:cNvCxnSpPr/>
          <p:nvPr/>
        </p:nvCxnSpPr>
        <p:spPr>
          <a:xfrm>
            <a:off x="500743" y="1110343"/>
            <a:ext cx="11125200" cy="0"/>
          </a:xfrm>
          <a:prstGeom prst="straightConnector1">
            <a:avLst/>
          </a:prstGeom>
          <a:noFill/>
          <a:ln w="9525" cap="flat" cmpd="sng">
            <a:solidFill>
              <a:srgbClr val="EA5D4E"/>
            </a:solidFill>
            <a:prstDash val="solid"/>
            <a:miter lim="800000"/>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6"/>
          <p:cNvSpPr txBox="1">
            <a:spLocks noGrp="1"/>
          </p:cNvSpPr>
          <p:nvPr>
            <p:ph type="title"/>
          </p:nvPr>
        </p:nvSpPr>
        <p:spPr>
          <a:xfrm>
            <a:off x="805359" y="276621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93E72"/>
              </a:buClr>
              <a:buSzPts val="4500"/>
              <a:buFont typeface="Arial"/>
              <a:buNone/>
            </a:pPr>
            <a:r>
              <a:rPr lang="en-GB" sz="4500"/>
              <a:t>Proposals for Funding:</a:t>
            </a:r>
            <a:br>
              <a:rPr lang="en-GB" sz="4500"/>
            </a:br>
            <a:r>
              <a:rPr lang="en-GB" sz="4500"/>
              <a:t>What are funders looking for?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428263" y="168357"/>
            <a:ext cx="10925537" cy="8654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200"/>
              <a:buFont typeface="Arial"/>
              <a:buNone/>
            </a:pPr>
            <a:r>
              <a:rPr lang="en-GB"/>
              <a:t>What is the NIHR’s mission?</a:t>
            </a:r>
            <a:endParaRPr/>
          </a:p>
        </p:txBody>
      </p:sp>
      <p:pic>
        <p:nvPicPr>
          <p:cNvPr id="85" name="Google Shape;85;p3"/>
          <p:cNvPicPr preferRelativeResize="0"/>
          <p:nvPr/>
        </p:nvPicPr>
        <p:blipFill rotWithShape="1">
          <a:blip r:embed="rId3">
            <a:alphaModFix/>
          </a:blip>
          <a:srcRect/>
          <a:stretch/>
        </p:blipFill>
        <p:spPr>
          <a:xfrm>
            <a:off x="2658612" y="831065"/>
            <a:ext cx="6464838" cy="51998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7"/>
          <p:cNvSpPr txBox="1">
            <a:spLocks noGrp="1"/>
          </p:cNvSpPr>
          <p:nvPr>
            <p:ph type="title"/>
          </p:nvPr>
        </p:nvSpPr>
        <p:spPr>
          <a:xfrm>
            <a:off x="838200" y="365127"/>
            <a:ext cx="10515600" cy="8787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600"/>
              <a:buFont typeface="Arial"/>
              <a:buNone/>
            </a:pPr>
            <a:r>
              <a:rPr lang="en-GB" sz="3600"/>
              <a:t>What are funders looking for?</a:t>
            </a:r>
            <a:endParaRPr/>
          </a:p>
        </p:txBody>
      </p:sp>
      <p:sp>
        <p:nvSpPr>
          <p:cNvPr id="384" name="Google Shape;384;p37"/>
          <p:cNvSpPr txBox="1">
            <a:spLocks noGrp="1"/>
          </p:cNvSpPr>
          <p:nvPr>
            <p:ph type="body" idx="1"/>
          </p:nvPr>
        </p:nvSpPr>
        <p:spPr>
          <a:xfrm>
            <a:off x="1085590" y="1528175"/>
            <a:ext cx="9553183" cy="45513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93E72"/>
              </a:buClr>
              <a:buSzPts val="2800"/>
              <a:buNone/>
            </a:pPr>
            <a:r>
              <a:rPr lang="en-GB" sz="2800"/>
              <a:t>Is there a need for the evidence?</a:t>
            </a:r>
            <a:endParaRPr/>
          </a:p>
          <a:p>
            <a:pPr marL="685800" lvl="1" indent="-228600" algn="l" rtl="0">
              <a:lnSpc>
                <a:spcPct val="100000"/>
              </a:lnSpc>
              <a:spcBef>
                <a:spcPts val="500"/>
              </a:spcBef>
              <a:spcAft>
                <a:spcPts val="0"/>
              </a:spcAft>
              <a:buClr>
                <a:srgbClr val="193E72"/>
              </a:buClr>
              <a:buSzPts val="2800"/>
              <a:buFont typeface="Courier New"/>
              <a:buChar char="o"/>
            </a:pPr>
            <a:r>
              <a:rPr lang="en-GB" sz="2800"/>
              <a:t>The importance or burden of the problem to those who would use the evidence?</a:t>
            </a:r>
            <a:endParaRPr/>
          </a:p>
          <a:p>
            <a:pPr marL="685800" lvl="1" indent="-228600" algn="l" rtl="0">
              <a:lnSpc>
                <a:spcPct val="100000"/>
              </a:lnSpc>
              <a:spcBef>
                <a:spcPts val="1100"/>
              </a:spcBef>
              <a:spcAft>
                <a:spcPts val="0"/>
              </a:spcAft>
              <a:buClr>
                <a:srgbClr val="193E72"/>
              </a:buClr>
              <a:buSzPts val="2800"/>
              <a:buFont typeface="Courier New"/>
              <a:buChar char="o"/>
            </a:pPr>
            <a:r>
              <a:rPr lang="en-GB" sz="2800"/>
              <a:t>What the study would add to the existing body of knowledge?</a:t>
            </a:r>
            <a:endParaRPr/>
          </a:p>
          <a:p>
            <a:pPr marL="685800" lvl="1" indent="-228600" algn="l" rtl="0">
              <a:lnSpc>
                <a:spcPct val="100000"/>
              </a:lnSpc>
              <a:spcBef>
                <a:spcPts val="1100"/>
              </a:spcBef>
              <a:spcAft>
                <a:spcPts val="0"/>
              </a:spcAft>
              <a:buClr>
                <a:srgbClr val="193E72"/>
              </a:buClr>
              <a:buSzPts val="2800"/>
              <a:buFont typeface="Courier New"/>
              <a:buChar char="o"/>
            </a:pPr>
            <a:r>
              <a:rPr lang="en-GB" sz="2800"/>
              <a:t>Is it likely to lead to improved health or social care and practice change?</a:t>
            </a:r>
            <a:endParaRPr/>
          </a:p>
          <a:p>
            <a:pPr marL="685800" lvl="1" indent="-228600" algn="l" rtl="0">
              <a:lnSpc>
                <a:spcPct val="100000"/>
              </a:lnSpc>
              <a:spcBef>
                <a:spcPts val="1100"/>
              </a:spcBef>
              <a:spcAft>
                <a:spcPts val="0"/>
              </a:spcAft>
              <a:buClr>
                <a:srgbClr val="193E72"/>
              </a:buClr>
              <a:buSzPts val="2800"/>
              <a:buFont typeface="Courier New"/>
              <a:buChar char="o"/>
            </a:pPr>
            <a:r>
              <a:rPr lang="en-GB" sz="2800"/>
              <a:t>Is it likely to have a high impact on patients, the public, people working in healthcare?</a:t>
            </a:r>
            <a:endParaRPr/>
          </a:p>
          <a:p>
            <a:pPr marL="228600" lvl="0" indent="-87629" algn="l" rtl="0">
              <a:lnSpc>
                <a:spcPct val="90000"/>
              </a:lnSpc>
              <a:spcBef>
                <a:spcPts val="1600"/>
              </a:spcBef>
              <a:spcAft>
                <a:spcPts val="0"/>
              </a:spcAft>
              <a:buClr>
                <a:srgbClr val="193E72"/>
              </a:buClr>
              <a:buSzPts val="2400"/>
              <a:buNone/>
            </a:pPr>
            <a:endParaRPr/>
          </a:p>
        </p:txBody>
      </p:sp>
      <p:cxnSp>
        <p:nvCxnSpPr>
          <p:cNvPr id="385" name="Google Shape;385;p37"/>
          <p:cNvCxnSpPr/>
          <p:nvPr/>
        </p:nvCxnSpPr>
        <p:spPr>
          <a:xfrm>
            <a:off x="500743" y="1110343"/>
            <a:ext cx="11125200" cy="0"/>
          </a:xfrm>
          <a:prstGeom prst="straightConnector1">
            <a:avLst/>
          </a:prstGeom>
          <a:noFill/>
          <a:ln w="9525" cap="flat" cmpd="sng">
            <a:solidFill>
              <a:srgbClr val="EA5D4E"/>
            </a:solidFill>
            <a:prstDash val="solid"/>
            <a:miter lim="800000"/>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8"/>
          <p:cNvSpPr txBox="1">
            <a:spLocks noGrp="1"/>
          </p:cNvSpPr>
          <p:nvPr>
            <p:ph type="title"/>
          </p:nvPr>
        </p:nvSpPr>
        <p:spPr>
          <a:xfrm>
            <a:off x="838200" y="365127"/>
            <a:ext cx="10515600" cy="8787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600"/>
              <a:buFont typeface="Arial"/>
              <a:buNone/>
            </a:pPr>
            <a:r>
              <a:rPr lang="en-GB" sz="3600"/>
              <a:t>What are funders looking for?</a:t>
            </a:r>
            <a:endParaRPr/>
          </a:p>
        </p:txBody>
      </p:sp>
      <p:sp>
        <p:nvSpPr>
          <p:cNvPr id="392" name="Google Shape;392;p38"/>
          <p:cNvSpPr txBox="1">
            <a:spLocks noGrp="1"/>
          </p:cNvSpPr>
          <p:nvPr>
            <p:ph type="body" idx="1"/>
          </p:nvPr>
        </p:nvSpPr>
        <p:spPr>
          <a:xfrm>
            <a:off x="838200" y="1186455"/>
            <a:ext cx="10515600" cy="44850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93E72"/>
              </a:buClr>
              <a:buSzPts val="2400"/>
              <a:buNone/>
            </a:pPr>
            <a:endParaRPr/>
          </a:p>
          <a:p>
            <a:pPr marL="0" lvl="0" indent="0" algn="l" rtl="0">
              <a:lnSpc>
                <a:spcPct val="90000"/>
              </a:lnSpc>
              <a:spcBef>
                <a:spcPts val="1000"/>
              </a:spcBef>
              <a:spcAft>
                <a:spcPts val="0"/>
              </a:spcAft>
              <a:buClr>
                <a:srgbClr val="193E72"/>
              </a:buClr>
              <a:buSzPts val="2800"/>
              <a:buNone/>
            </a:pPr>
            <a:r>
              <a:rPr lang="en-GB" sz="2800"/>
              <a:t>Is the research value for money?</a:t>
            </a:r>
            <a:endParaRPr/>
          </a:p>
          <a:p>
            <a:pPr marL="685800" lvl="1" indent="-228600" algn="l" rtl="0">
              <a:lnSpc>
                <a:spcPct val="90000"/>
              </a:lnSpc>
              <a:spcBef>
                <a:spcPts val="1100"/>
              </a:spcBef>
              <a:spcAft>
                <a:spcPts val="0"/>
              </a:spcAft>
              <a:buClr>
                <a:srgbClr val="193E72"/>
              </a:buClr>
              <a:buSzPts val="2800"/>
              <a:buFont typeface="Courier New"/>
              <a:buChar char="o"/>
            </a:pPr>
            <a:r>
              <a:rPr lang="en-GB" sz="2800"/>
              <a:t>Are the costs reasonable and commensurate with the proposed work?</a:t>
            </a:r>
            <a:endParaRPr/>
          </a:p>
          <a:p>
            <a:pPr marL="685800" lvl="1" indent="-228600" algn="l" rtl="0">
              <a:lnSpc>
                <a:spcPct val="90000"/>
              </a:lnSpc>
              <a:spcBef>
                <a:spcPts val="1100"/>
              </a:spcBef>
              <a:spcAft>
                <a:spcPts val="0"/>
              </a:spcAft>
              <a:buClr>
                <a:srgbClr val="193E72"/>
              </a:buClr>
              <a:buSzPts val="2800"/>
              <a:buFont typeface="Courier New"/>
              <a:buChar char="o"/>
            </a:pPr>
            <a:r>
              <a:rPr lang="en-GB" sz="2800"/>
              <a:t>Are the costs to health and care service reasonable in relation to the likely benefits of the research to decision-makers, patients, public?</a:t>
            </a:r>
            <a:endParaRPr/>
          </a:p>
        </p:txBody>
      </p:sp>
      <p:cxnSp>
        <p:nvCxnSpPr>
          <p:cNvPr id="393" name="Google Shape;393;p38"/>
          <p:cNvCxnSpPr/>
          <p:nvPr/>
        </p:nvCxnSpPr>
        <p:spPr>
          <a:xfrm>
            <a:off x="500743" y="1110343"/>
            <a:ext cx="11125200" cy="0"/>
          </a:xfrm>
          <a:prstGeom prst="straightConnector1">
            <a:avLst/>
          </a:prstGeom>
          <a:noFill/>
          <a:ln w="9525" cap="flat" cmpd="sng">
            <a:solidFill>
              <a:srgbClr val="EA5D4E"/>
            </a:solidFill>
            <a:prstDash val="solid"/>
            <a:miter lim="800000"/>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9"/>
          <p:cNvSpPr txBox="1">
            <a:spLocks noGrp="1"/>
          </p:cNvSpPr>
          <p:nvPr>
            <p:ph type="title"/>
          </p:nvPr>
        </p:nvSpPr>
        <p:spPr>
          <a:xfrm>
            <a:off x="838200" y="365127"/>
            <a:ext cx="10515600" cy="8787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600"/>
              <a:buFont typeface="Arial"/>
              <a:buNone/>
            </a:pPr>
            <a:r>
              <a:rPr lang="en-GB" sz="3600"/>
              <a:t>What are funders looking for?</a:t>
            </a:r>
            <a:endParaRPr/>
          </a:p>
        </p:txBody>
      </p:sp>
      <p:sp>
        <p:nvSpPr>
          <p:cNvPr id="400" name="Google Shape;400;p39"/>
          <p:cNvSpPr txBox="1">
            <a:spLocks noGrp="1"/>
          </p:cNvSpPr>
          <p:nvPr>
            <p:ph type="body" idx="1"/>
          </p:nvPr>
        </p:nvSpPr>
        <p:spPr>
          <a:xfrm>
            <a:off x="838200" y="1186455"/>
            <a:ext cx="10515600" cy="44850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93E72"/>
              </a:buClr>
              <a:buSzPts val="2800"/>
              <a:buNone/>
            </a:pPr>
            <a:endParaRPr sz="2800"/>
          </a:p>
          <a:p>
            <a:pPr marL="0" lvl="0" indent="0" algn="l" rtl="0">
              <a:lnSpc>
                <a:spcPct val="90000"/>
              </a:lnSpc>
              <a:spcBef>
                <a:spcPts val="1000"/>
              </a:spcBef>
              <a:spcAft>
                <a:spcPts val="0"/>
              </a:spcAft>
              <a:buClr>
                <a:srgbClr val="193E72"/>
              </a:buClr>
              <a:buSzPts val="2800"/>
              <a:buNone/>
            </a:pPr>
            <a:r>
              <a:rPr lang="en-GB" sz="2800"/>
              <a:t>Is the research rigorous?</a:t>
            </a:r>
            <a:endParaRPr/>
          </a:p>
          <a:p>
            <a:pPr marL="685800" lvl="1" indent="-228600" algn="l" rtl="0">
              <a:lnSpc>
                <a:spcPct val="90000"/>
              </a:lnSpc>
              <a:spcBef>
                <a:spcPts val="1100"/>
              </a:spcBef>
              <a:spcAft>
                <a:spcPts val="0"/>
              </a:spcAft>
              <a:buClr>
                <a:srgbClr val="193E72"/>
              </a:buClr>
              <a:buSzPts val="2800"/>
              <a:buFont typeface="Courier New"/>
              <a:buChar char="o"/>
            </a:pPr>
            <a:r>
              <a:rPr lang="en-GB" sz="2800"/>
              <a:t>Can the study design answer the research question?</a:t>
            </a:r>
            <a:endParaRPr/>
          </a:p>
          <a:p>
            <a:pPr marL="685800" lvl="1" indent="-228600" algn="l" rtl="0">
              <a:lnSpc>
                <a:spcPct val="90000"/>
              </a:lnSpc>
              <a:spcBef>
                <a:spcPts val="1100"/>
              </a:spcBef>
              <a:spcAft>
                <a:spcPts val="0"/>
              </a:spcAft>
              <a:buClr>
                <a:srgbClr val="193E72"/>
              </a:buClr>
              <a:buSzPts val="2800"/>
              <a:buFont typeface="Courier New"/>
              <a:buChar char="o"/>
            </a:pPr>
            <a:r>
              <a:rPr lang="en-GB" sz="2800"/>
              <a:t>Is the study feasible and deliverable?</a:t>
            </a:r>
            <a:endParaRPr/>
          </a:p>
          <a:p>
            <a:pPr marL="685800" lvl="1" indent="-228600" algn="l" rtl="0">
              <a:lnSpc>
                <a:spcPct val="90000"/>
              </a:lnSpc>
              <a:spcBef>
                <a:spcPts val="1100"/>
              </a:spcBef>
              <a:spcAft>
                <a:spcPts val="0"/>
              </a:spcAft>
              <a:buClr>
                <a:srgbClr val="193E72"/>
              </a:buClr>
              <a:buSzPts val="2800"/>
              <a:buFont typeface="Courier New"/>
              <a:buChar char="o"/>
            </a:pPr>
            <a:r>
              <a:rPr lang="en-GB" sz="2800"/>
              <a:t>Does the team have the appropriate skills mix and experience?</a:t>
            </a:r>
            <a:endParaRPr/>
          </a:p>
          <a:p>
            <a:pPr marL="685800" lvl="1" indent="-228600" algn="l" rtl="0">
              <a:lnSpc>
                <a:spcPct val="90000"/>
              </a:lnSpc>
              <a:spcBef>
                <a:spcPts val="1100"/>
              </a:spcBef>
              <a:spcAft>
                <a:spcPts val="0"/>
              </a:spcAft>
              <a:buClr>
                <a:srgbClr val="193E72"/>
              </a:buClr>
              <a:buSzPts val="2800"/>
              <a:buFont typeface="Courier New"/>
              <a:buChar char="o"/>
            </a:pPr>
            <a:r>
              <a:rPr lang="en-GB" sz="2800"/>
              <a:t>Is project management of the study sound? </a:t>
            </a:r>
            <a:endParaRPr/>
          </a:p>
        </p:txBody>
      </p:sp>
      <p:cxnSp>
        <p:nvCxnSpPr>
          <p:cNvPr id="401" name="Google Shape;401;p39"/>
          <p:cNvCxnSpPr/>
          <p:nvPr/>
        </p:nvCxnSpPr>
        <p:spPr>
          <a:xfrm>
            <a:off x="500743" y="1110343"/>
            <a:ext cx="11125200" cy="0"/>
          </a:xfrm>
          <a:prstGeom prst="straightConnector1">
            <a:avLst/>
          </a:prstGeom>
          <a:noFill/>
          <a:ln w="9525" cap="flat" cmpd="sng">
            <a:solidFill>
              <a:srgbClr val="EA5D4E"/>
            </a:solidFill>
            <a:prstDash val="solid"/>
            <a:miter lim="800000"/>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a:t>33</a:t>
            </a:fld>
            <a:endParaRPr/>
          </a:p>
        </p:txBody>
      </p:sp>
      <p:grpSp>
        <p:nvGrpSpPr>
          <p:cNvPr id="408" name="Google Shape;408;p40"/>
          <p:cNvGrpSpPr/>
          <p:nvPr/>
        </p:nvGrpSpPr>
        <p:grpSpPr>
          <a:xfrm>
            <a:off x="528567" y="682787"/>
            <a:ext cx="11000316" cy="5061946"/>
            <a:chOff x="395535" y="444885"/>
            <a:chExt cx="8250457" cy="6296483"/>
          </a:xfrm>
        </p:grpSpPr>
        <p:sp>
          <p:nvSpPr>
            <p:cNvPr id="409" name="Google Shape;409;p40"/>
            <p:cNvSpPr/>
            <p:nvPr/>
          </p:nvSpPr>
          <p:spPr>
            <a:xfrm>
              <a:off x="3697623" y="444885"/>
              <a:ext cx="1732008" cy="1513033"/>
            </a:xfrm>
            <a:prstGeom prst="ellipse">
              <a:avLst/>
            </a:prstGeom>
            <a:gradFill>
              <a:gsLst>
                <a:gs pos="0">
                  <a:srgbClr val="B5E5E9"/>
                </a:gs>
                <a:gs pos="100000">
                  <a:srgbClr val="CAFFFF"/>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libri"/>
                  <a:ea typeface="Calibri"/>
                  <a:cs typeface="Calibri"/>
                  <a:sym typeface="Calibri"/>
                </a:rPr>
                <a:t>Identifying and   prioritising topics</a:t>
              </a:r>
              <a:endParaRPr/>
            </a:p>
          </p:txBody>
        </p:sp>
        <p:sp>
          <p:nvSpPr>
            <p:cNvPr id="410" name="Google Shape;410;p40"/>
            <p:cNvSpPr txBox="1"/>
            <p:nvPr/>
          </p:nvSpPr>
          <p:spPr>
            <a:xfrm>
              <a:off x="3704000" y="2818293"/>
              <a:ext cx="1736364" cy="1033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The Research Cycle</a:t>
              </a:r>
              <a:endParaRPr/>
            </a:p>
          </p:txBody>
        </p:sp>
        <p:sp>
          <p:nvSpPr>
            <p:cNvPr id="411" name="Google Shape;411;p40"/>
            <p:cNvSpPr/>
            <p:nvPr/>
          </p:nvSpPr>
          <p:spPr>
            <a:xfrm>
              <a:off x="6051948" y="1058189"/>
              <a:ext cx="1732009" cy="1511415"/>
            </a:xfrm>
            <a:prstGeom prst="ellipse">
              <a:avLst/>
            </a:prstGeom>
            <a:gradFill>
              <a:gsLst>
                <a:gs pos="0">
                  <a:srgbClr val="B5E5E9"/>
                </a:gs>
                <a:gs pos="100000">
                  <a:srgbClr val="CAFFFF"/>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2" name="Google Shape;412;p40"/>
            <p:cNvSpPr/>
            <p:nvPr/>
          </p:nvSpPr>
          <p:spPr>
            <a:xfrm>
              <a:off x="1332185" y="1074371"/>
              <a:ext cx="1732008" cy="1513034"/>
            </a:xfrm>
            <a:prstGeom prst="ellipse">
              <a:avLst/>
            </a:prstGeom>
            <a:gradFill>
              <a:gsLst>
                <a:gs pos="0">
                  <a:srgbClr val="B5E5E9"/>
                </a:gs>
                <a:gs pos="100000">
                  <a:srgbClr val="CAFFFF"/>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libri"/>
                  <a:ea typeface="Calibri"/>
                  <a:cs typeface="Calibri"/>
                  <a:sym typeface="Calibri"/>
                </a:rPr>
                <a:t>Evaluation</a:t>
              </a:r>
              <a:endParaRPr/>
            </a:p>
          </p:txBody>
        </p:sp>
        <p:sp>
          <p:nvSpPr>
            <p:cNvPr id="413" name="Google Shape;413;p40"/>
            <p:cNvSpPr/>
            <p:nvPr/>
          </p:nvSpPr>
          <p:spPr>
            <a:xfrm>
              <a:off x="395535" y="2852792"/>
              <a:ext cx="1732008" cy="1513033"/>
            </a:xfrm>
            <a:prstGeom prst="ellipse">
              <a:avLst/>
            </a:prstGeom>
            <a:gradFill>
              <a:gsLst>
                <a:gs pos="0">
                  <a:srgbClr val="B5E5E9"/>
                </a:gs>
                <a:gs pos="100000">
                  <a:srgbClr val="CAFFFF"/>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414" name="Google Shape;414;p40"/>
            <p:cNvSpPr/>
            <p:nvPr/>
          </p:nvSpPr>
          <p:spPr>
            <a:xfrm>
              <a:off x="6913984" y="2852792"/>
              <a:ext cx="1732008" cy="1513033"/>
            </a:xfrm>
            <a:prstGeom prst="ellipse">
              <a:avLst/>
            </a:prstGeom>
            <a:gradFill>
              <a:gsLst>
                <a:gs pos="0">
                  <a:srgbClr val="B5E5E9"/>
                </a:gs>
                <a:gs pos="100000">
                  <a:srgbClr val="CAFFFF"/>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libri"/>
                  <a:ea typeface="Calibri"/>
                  <a:cs typeface="Calibri"/>
                  <a:sym typeface="Calibri"/>
                </a:rPr>
                <a:t>Study Design</a:t>
              </a:r>
              <a:endParaRPr/>
            </a:p>
          </p:txBody>
        </p:sp>
        <p:sp>
          <p:nvSpPr>
            <p:cNvPr id="415" name="Google Shape;415;p40"/>
            <p:cNvSpPr/>
            <p:nvPr/>
          </p:nvSpPr>
          <p:spPr>
            <a:xfrm>
              <a:off x="6047186" y="4725069"/>
              <a:ext cx="1732008" cy="1511415"/>
            </a:xfrm>
            <a:prstGeom prst="ellipse">
              <a:avLst/>
            </a:prstGeom>
            <a:gradFill>
              <a:gsLst>
                <a:gs pos="0">
                  <a:srgbClr val="B5E5E9"/>
                </a:gs>
                <a:gs pos="100000">
                  <a:srgbClr val="CAFFFF"/>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libri"/>
                  <a:ea typeface="Calibri"/>
                  <a:cs typeface="Calibri"/>
                  <a:sym typeface="Calibri"/>
                </a:rPr>
                <a:t>Managing  Research</a:t>
              </a:r>
              <a:endParaRPr sz="1400" b="0" i="0" u="none" strike="noStrike" cap="none">
                <a:solidFill>
                  <a:srgbClr val="000000"/>
                </a:solidFill>
                <a:latin typeface="Calibri"/>
                <a:ea typeface="Calibri"/>
                <a:cs typeface="Calibri"/>
                <a:sym typeface="Calibri"/>
              </a:endParaRPr>
            </a:p>
          </p:txBody>
        </p:sp>
        <p:sp>
          <p:nvSpPr>
            <p:cNvPr id="416" name="Google Shape;416;p40"/>
            <p:cNvSpPr/>
            <p:nvPr/>
          </p:nvSpPr>
          <p:spPr>
            <a:xfrm>
              <a:off x="3697623" y="5228335"/>
              <a:ext cx="1732008" cy="1513033"/>
            </a:xfrm>
            <a:prstGeom prst="ellipse">
              <a:avLst/>
            </a:prstGeom>
            <a:gradFill>
              <a:gsLst>
                <a:gs pos="0">
                  <a:srgbClr val="B5E5E9"/>
                </a:gs>
                <a:gs pos="100000">
                  <a:srgbClr val="CAFFFF"/>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7" name="Google Shape;417;p40"/>
            <p:cNvSpPr/>
            <p:nvPr/>
          </p:nvSpPr>
          <p:spPr>
            <a:xfrm>
              <a:off x="1475064" y="4725069"/>
              <a:ext cx="1733596" cy="1511415"/>
            </a:xfrm>
            <a:prstGeom prst="ellipse">
              <a:avLst/>
            </a:prstGeom>
            <a:gradFill>
              <a:gsLst>
                <a:gs pos="0">
                  <a:srgbClr val="B5E5E9"/>
                </a:gs>
                <a:gs pos="100000">
                  <a:srgbClr val="CAFFFF"/>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418" name="Google Shape;418;p40"/>
            <p:cNvSpPr txBox="1"/>
            <p:nvPr/>
          </p:nvSpPr>
          <p:spPr>
            <a:xfrm>
              <a:off x="6047185" y="1319183"/>
              <a:ext cx="1835198" cy="9570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libri"/>
                  <a:ea typeface="Calibri"/>
                  <a:cs typeface="Calibri"/>
                  <a:sym typeface="Calibri"/>
                </a:rPr>
                <a:t>Commissioning </a:t>
              </a:r>
              <a:r>
                <a:rPr lang="en-GB" sz="1400" b="0" i="0" u="none" strike="noStrike" cap="none">
                  <a:solidFill>
                    <a:srgbClr val="000000"/>
                  </a:solidFill>
                  <a:latin typeface="Calibri"/>
                  <a:ea typeface="Calibri"/>
                  <a:cs typeface="Calibri"/>
                  <a:sym typeface="Calibri"/>
                </a:rPr>
                <a:t>e.g. Public involvement</a:t>
              </a:r>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 in funding committees</a:t>
              </a:r>
              <a:endParaRPr/>
            </a:p>
          </p:txBody>
        </p:sp>
        <p:sp>
          <p:nvSpPr>
            <p:cNvPr id="419" name="Google Shape;419;p40"/>
            <p:cNvSpPr txBox="1"/>
            <p:nvPr/>
          </p:nvSpPr>
          <p:spPr>
            <a:xfrm>
              <a:off x="3741145" y="5481119"/>
              <a:ext cx="1732279" cy="689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libri"/>
                  <a:ea typeface="Calibri"/>
                  <a:cs typeface="Calibri"/>
                  <a:sym typeface="Calibri"/>
                </a:rPr>
                <a:t>Undertaking Research</a:t>
              </a:r>
              <a:r>
                <a:rPr lang="en-GB" sz="1400" b="0" i="0" u="none" strike="noStrike" cap="none">
                  <a:solidFill>
                    <a:srgbClr val="000000"/>
                  </a:solidFill>
                  <a:latin typeface="Calibri"/>
                  <a:ea typeface="Calibri"/>
                  <a:cs typeface="Calibri"/>
                  <a:sym typeface="Calibri"/>
                </a:rPr>
                <a:t> </a:t>
              </a:r>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e.g. data collection</a:t>
              </a:r>
              <a:endParaRPr sz="1600" b="0" i="0" u="none" strike="noStrike" cap="none">
                <a:solidFill>
                  <a:srgbClr val="000000"/>
                </a:solidFill>
                <a:latin typeface="Calibri"/>
                <a:ea typeface="Calibri"/>
                <a:cs typeface="Calibri"/>
                <a:sym typeface="Calibri"/>
              </a:endParaRPr>
            </a:p>
          </p:txBody>
        </p:sp>
        <p:sp>
          <p:nvSpPr>
            <p:cNvPr id="420" name="Google Shape;420;p40"/>
            <p:cNvSpPr txBox="1"/>
            <p:nvPr/>
          </p:nvSpPr>
          <p:spPr>
            <a:xfrm>
              <a:off x="1475656" y="5188840"/>
              <a:ext cx="1732279" cy="4211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libri"/>
                  <a:ea typeface="Calibri"/>
                  <a:cs typeface="Calibri"/>
                  <a:sym typeface="Calibri"/>
                </a:rPr>
                <a:t>Analysis &amp; interpretation</a:t>
              </a:r>
              <a:endParaRPr/>
            </a:p>
          </p:txBody>
        </p:sp>
        <p:sp>
          <p:nvSpPr>
            <p:cNvPr id="421" name="Google Shape;421;p40"/>
            <p:cNvSpPr txBox="1"/>
            <p:nvPr/>
          </p:nvSpPr>
          <p:spPr>
            <a:xfrm>
              <a:off x="395535" y="3453100"/>
              <a:ext cx="1732279" cy="4211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libri"/>
                  <a:ea typeface="Calibri"/>
                  <a:cs typeface="Calibri"/>
                  <a:sym typeface="Calibri"/>
                </a:rPr>
                <a:t>Dissemination</a:t>
              </a:r>
              <a:endParaRPr/>
            </a:p>
          </p:txBody>
        </p:sp>
        <p:sp>
          <p:nvSpPr>
            <p:cNvPr id="422" name="Google Shape;422;p40"/>
            <p:cNvSpPr/>
            <p:nvPr/>
          </p:nvSpPr>
          <p:spPr>
            <a:xfrm>
              <a:off x="2699058" y="2205505"/>
              <a:ext cx="3816452" cy="1008149"/>
            </a:xfrm>
            <a:prstGeom prst="curvedDownArrow">
              <a:avLst>
                <a:gd name="adj1" fmla="val 25000"/>
                <a:gd name="adj2" fmla="val 50000"/>
                <a:gd name="adj3" fmla="val 25000"/>
              </a:avLst>
            </a:prstGeom>
            <a:gradFill>
              <a:gsLst>
                <a:gs pos="0">
                  <a:srgbClr val="B5E5E9"/>
                </a:gs>
                <a:gs pos="100000">
                  <a:srgbClr val="CAFFFF"/>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3" name="Google Shape;423;p40"/>
            <p:cNvSpPr/>
            <p:nvPr/>
          </p:nvSpPr>
          <p:spPr>
            <a:xfrm rot="10800000">
              <a:off x="2627620" y="3817250"/>
              <a:ext cx="3745012" cy="1095533"/>
            </a:xfrm>
            <a:prstGeom prst="curvedDownArrow">
              <a:avLst>
                <a:gd name="adj1" fmla="val 25000"/>
                <a:gd name="adj2" fmla="val 50000"/>
                <a:gd name="adj3" fmla="val 15877"/>
              </a:avLst>
            </a:prstGeom>
            <a:gradFill>
              <a:gsLst>
                <a:gs pos="0">
                  <a:srgbClr val="B5E5E9"/>
                </a:gs>
                <a:gs pos="100000">
                  <a:srgbClr val="CAFFFF"/>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24" name="Google Shape;424;p40"/>
          <p:cNvSpPr txBox="1">
            <a:spLocks noGrp="1"/>
          </p:cNvSpPr>
          <p:nvPr>
            <p:ph type="title"/>
          </p:nvPr>
        </p:nvSpPr>
        <p:spPr>
          <a:xfrm>
            <a:off x="124766" y="162693"/>
            <a:ext cx="10172700" cy="659091"/>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90000"/>
              </a:lnSpc>
              <a:spcBef>
                <a:spcPts val="0"/>
              </a:spcBef>
              <a:spcAft>
                <a:spcPts val="0"/>
              </a:spcAft>
              <a:buClr>
                <a:srgbClr val="193E72"/>
              </a:buClr>
              <a:buSzPct val="101587"/>
              <a:buFont typeface="Arial"/>
              <a:buNone/>
            </a:pPr>
            <a:r>
              <a:rPr lang="en-GB" sz="3500" b="1">
                <a:latin typeface="Arial"/>
                <a:ea typeface="Arial"/>
                <a:cs typeface="Arial"/>
                <a:sym typeface="Arial"/>
              </a:rPr>
              <a:t>Patient and Public Involvement and Engagement</a:t>
            </a:r>
            <a:br>
              <a:rPr lang="en-GB" sz="3500" b="1">
                <a:solidFill>
                  <a:srgbClr val="193E72"/>
                </a:solidFill>
                <a:latin typeface="Arial"/>
                <a:ea typeface="Arial"/>
                <a:cs typeface="Arial"/>
                <a:sym typeface="Arial"/>
              </a:rPr>
            </a:br>
            <a:endParaRPr sz="35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1"/>
          <p:cNvSpPr txBox="1">
            <a:spLocks noGrp="1"/>
          </p:cNvSpPr>
          <p:nvPr>
            <p:ph type="title"/>
          </p:nvPr>
        </p:nvSpPr>
        <p:spPr>
          <a:xfrm>
            <a:off x="647701" y="476454"/>
            <a:ext cx="10172700" cy="659091"/>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90000"/>
              </a:lnSpc>
              <a:spcBef>
                <a:spcPts val="0"/>
              </a:spcBef>
              <a:spcAft>
                <a:spcPts val="0"/>
              </a:spcAft>
              <a:buClr>
                <a:srgbClr val="193E72"/>
              </a:buClr>
              <a:buSzPct val="101587"/>
              <a:buFont typeface="Arial"/>
              <a:buNone/>
            </a:pPr>
            <a:r>
              <a:rPr lang="en-GB" sz="3500" b="1">
                <a:solidFill>
                  <a:srgbClr val="193E72"/>
                </a:solidFill>
                <a:latin typeface="Arial"/>
                <a:ea typeface="Arial"/>
                <a:cs typeface="Arial"/>
                <a:sym typeface="Arial"/>
              </a:rPr>
              <a:t>Equality, Diversity &amp; Inclusion (EDI)</a:t>
            </a:r>
            <a:br>
              <a:rPr lang="en-GB" sz="3500" b="1">
                <a:solidFill>
                  <a:srgbClr val="193E72"/>
                </a:solidFill>
                <a:latin typeface="Arial"/>
                <a:ea typeface="Arial"/>
                <a:cs typeface="Arial"/>
                <a:sym typeface="Arial"/>
              </a:rPr>
            </a:br>
            <a:endParaRPr sz="3500" b="1"/>
          </a:p>
        </p:txBody>
      </p:sp>
      <p:sp>
        <p:nvSpPr>
          <p:cNvPr id="431" name="Google Shape;431;p41"/>
          <p:cNvSpPr txBox="1"/>
          <p:nvPr/>
        </p:nvSpPr>
        <p:spPr>
          <a:xfrm>
            <a:off x="8472268" y="3807044"/>
            <a:ext cx="184731" cy="284663"/>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32" name="Google Shape;432;p41"/>
          <p:cNvSpPr txBox="1"/>
          <p:nvPr/>
        </p:nvSpPr>
        <p:spPr>
          <a:xfrm>
            <a:off x="647700" y="1228433"/>
            <a:ext cx="11201400" cy="4720138"/>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700"/>
              <a:buFont typeface="Arial"/>
              <a:buNone/>
            </a:pPr>
            <a:r>
              <a:rPr lang="en-GB" sz="1700" b="0" i="0" u="none" strike="noStrike" cap="none">
                <a:solidFill>
                  <a:srgbClr val="193E72"/>
                </a:solidFill>
                <a:latin typeface="Arial"/>
                <a:ea typeface="Arial"/>
                <a:cs typeface="Arial"/>
                <a:sym typeface="Arial"/>
              </a:rPr>
              <a:t>The NIHR aims to be a diverse and inclusive funder</a:t>
            </a:r>
            <a:endParaRPr/>
          </a:p>
          <a:p>
            <a:pPr marL="0" marR="0" lvl="0" indent="0" algn="l" rtl="0">
              <a:lnSpc>
                <a:spcPct val="200000"/>
              </a:lnSpc>
              <a:spcBef>
                <a:spcPts val="0"/>
              </a:spcBef>
              <a:spcAft>
                <a:spcPts val="0"/>
              </a:spcAft>
              <a:buClr>
                <a:srgbClr val="000000"/>
              </a:buClr>
              <a:buSzPts val="1700"/>
              <a:buFont typeface="Arial"/>
              <a:buNone/>
            </a:pPr>
            <a:r>
              <a:rPr lang="en-GB" sz="1700" b="0" i="0" u="none" strike="noStrike" cap="none">
                <a:solidFill>
                  <a:srgbClr val="193E72"/>
                </a:solidFill>
                <a:latin typeface="Arial"/>
                <a:ea typeface="Arial"/>
                <a:cs typeface="Arial"/>
                <a:sym typeface="Arial"/>
              </a:rPr>
              <a:t>They want to:</a:t>
            </a:r>
            <a:endParaRPr/>
          </a:p>
          <a:p>
            <a:pPr marL="0" marR="0" lvl="0" indent="0" algn="l" rtl="0">
              <a:lnSpc>
                <a:spcPct val="200000"/>
              </a:lnSpc>
              <a:spcBef>
                <a:spcPts val="0"/>
              </a:spcBef>
              <a:spcAft>
                <a:spcPts val="0"/>
              </a:spcAft>
              <a:buNone/>
            </a:pPr>
            <a:r>
              <a:rPr lang="en-GB" sz="1700" b="0" i="0" u="none" strike="noStrike" cap="none">
                <a:solidFill>
                  <a:srgbClr val="193E72"/>
                </a:solidFill>
                <a:latin typeface="Arial"/>
                <a:ea typeface="Arial"/>
                <a:cs typeface="Arial"/>
                <a:sym typeface="Arial"/>
              </a:rPr>
              <a:t>Understand the causes of inequities and barriers to diversity</a:t>
            </a:r>
            <a:endParaRPr/>
          </a:p>
          <a:p>
            <a:pPr marL="0" marR="0" lvl="0" indent="0" algn="l" rtl="0">
              <a:lnSpc>
                <a:spcPct val="200000"/>
              </a:lnSpc>
              <a:spcBef>
                <a:spcPts val="0"/>
              </a:spcBef>
              <a:spcAft>
                <a:spcPts val="0"/>
              </a:spcAft>
              <a:buNone/>
            </a:pPr>
            <a:r>
              <a:rPr lang="en-GB" sz="1700" b="0" i="0" u="none" strike="noStrike" cap="none">
                <a:solidFill>
                  <a:srgbClr val="193E72"/>
                </a:solidFill>
                <a:latin typeface="Arial"/>
                <a:ea typeface="Arial"/>
                <a:cs typeface="Arial"/>
                <a:sym typeface="Arial"/>
              </a:rPr>
              <a:t>Extend reach to include communities where research will make the biggest difference</a:t>
            </a:r>
            <a:endParaRPr/>
          </a:p>
          <a:p>
            <a:pPr marL="0" marR="0" lvl="0" indent="0" algn="l" rtl="0">
              <a:lnSpc>
                <a:spcPct val="200000"/>
              </a:lnSpc>
              <a:spcBef>
                <a:spcPts val="0"/>
              </a:spcBef>
              <a:spcAft>
                <a:spcPts val="0"/>
              </a:spcAft>
              <a:buNone/>
            </a:pPr>
            <a:r>
              <a:rPr lang="en-GB" sz="1700" b="0" i="0" u="none" strike="noStrike" cap="none">
                <a:solidFill>
                  <a:srgbClr val="193E72"/>
                </a:solidFill>
                <a:latin typeface="Arial"/>
                <a:ea typeface="Arial"/>
                <a:cs typeface="Arial"/>
                <a:sym typeface="Arial"/>
              </a:rPr>
              <a:t>Embed equality, diversity and inclusion in NIHR culture and ways of working</a:t>
            </a:r>
            <a:endParaRPr/>
          </a:p>
          <a:p>
            <a:pPr marL="0" marR="0" lvl="0" indent="0" algn="l" rtl="0">
              <a:lnSpc>
                <a:spcPct val="200000"/>
              </a:lnSpc>
              <a:spcBef>
                <a:spcPts val="0"/>
              </a:spcBef>
              <a:spcAft>
                <a:spcPts val="0"/>
              </a:spcAft>
              <a:buClr>
                <a:srgbClr val="000000"/>
              </a:buClr>
              <a:buSzPts val="1700"/>
              <a:buFont typeface="Arial"/>
              <a:buNone/>
            </a:pPr>
            <a:r>
              <a:rPr lang="en-GB" sz="1700" b="0" i="0" u="none" strike="noStrike" cap="none">
                <a:solidFill>
                  <a:srgbClr val="193E72"/>
                </a:solidFill>
                <a:latin typeface="Arial"/>
                <a:ea typeface="Arial"/>
                <a:cs typeface="Arial"/>
                <a:sym typeface="Arial"/>
              </a:rPr>
              <a:t>The </a:t>
            </a:r>
            <a:r>
              <a:rPr lang="en-GB" sz="1700" b="0" i="0" u="sng" strike="noStrike" cap="none">
                <a:solidFill>
                  <a:srgbClr val="193E72"/>
                </a:solidFill>
                <a:latin typeface="Arial"/>
                <a:ea typeface="Arial"/>
                <a:cs typeface="Arial"/>
                <a:sym typeface="Arial"/>
                <a:hlinkClick r:id="rId3">
                  <a:extLst>
                    <a:ext uri="{A12FA001-AC4F-418D-AE19-62706E023703}">
                      <ahyp:hlinkClr xmlns:ahyp="http://schemas.microsoft.com/office/drawing/2018/hyperlinkcolor" val="tx"/>
                    </a:ext>
                  </a:extLst>
                </a:hlinkClick>
              </a:rPr>
              <a:t>INCLUDE Project</a:t>
            </a:r>
            <a:r>
              <a:rPr lang="en-GB" sz="1700" b="0" i="0" u="none" strike="noStrike" cap="none">
                <a:solidFill>
                  <a:srgbClr val="193E72"/>
                </a:solidFill>
                <a:latin typeface="Arial"/>
                <a:ea typeface="Arial"/>
                <a:cs typeface="Arial"/>
                <a:sym typeface="Arial"/>
              </a:rPr>
              <a:t> key characteristics of an underserved group:</a:t>
            </a:r>
            <a:endParaRPr/>
          </a:p>
          <a:p>
            <a:pPr marL="0" marR="0" lvl="0" indent="0" algn="l" rtl="0">
              <a:lnSpc>
                <a:spcPct val="200000"/>
              </a:lnSpc>
              <a:spcBef>
                <a:spcPts val="0"/>
              </a:spcBef>
              <a:spcAft>
                <a:spcPts val="0"/>
              </a:spcAft>
              <a:buNone/>
            </a:pPr>
            <a:r>
              <a:rPr lang="en-GB" sz="1700" b="0" i="0" u="none" strike="noStrike" cap="none">
                <a:solidFill>
                  <a:srgbClr val="193E72"/>
                </a:solidFill>
                <a:latin typeface="Arial"/>
                <a:ea typeface="Arial"/>
                <a:cs typeface="Arial"/>
                <a:sym typeface="Arial"/>
              </a:rPr>
              <a:t>Lower inclusion in research</a:t>
            </a:r>
            <a:endParaRPr/>
          </a:p>
          <a:p>
            <a:pPr marL="0" marR="0" lvl="0" indent="0" algn="l" rtl="0">
              <a:lnSpc>
                <a:spcPct val="200000"/>
              </a:lnSpc>
              <a:spcBef>
                <a:spcPts val="0"/>
              </a:spcBef>
              <a:spcAft>
                <a:spcPts val="0"/>
              </a:spcAft>
              <a:buNone/>
            </a:pPr>
            <a:r>
              <a:rPr lang="en-GB" sz="1700" b="0" i="0" u="none" strike="noStrike" cap="none">
                <a:solidFill>
                  <a:srgbClr val="193E72"/>
                </a:solidFill>
                <a:latin typeface="Arial"/>
                <a:ea typeface="Arial"/>
                <a:cs typeface="Arial"/>
                <a:sym typeface="Arial"/>
              </a:rPr>
              <a:t>High healthcare burden</a:t>
            </a:r>
            <a:endParaRPr/>
          </a:p>
          <a:p>
            <a:pPr marL="0" marR="0" lvl="0" indent="0" algn="l" rtl="0">
              <a:lnSpc>
                <a:spcPct val="200000"/>
              </a:lnSpc>
              <a:spcBef>
                <a:spcPts val="0"/>
              </a:spcBef>
              <a:spcAft>
                <a:spcPts val="0"/>
              </a:spcAft>
              <a:buNone/>
            </a:pPr>
            <a:r>
              <a:rPr lang="en-GB" sz="1700" b="0" i="0" u="none" strike="noStrike" cap="none">
                <a:solidFill>
                  <a:srgbClr val="193E72"/>
                </a:solidFill>
                <a:latin typeface="Arial"/>
                <a:ea typeface="Arial"/>
                <a:cs typeface="Arial"/>
                <a:sym typeface="Arial"/>
              </a:rPr>
              <a:t>Differences in how a group responds to or engages with healthcare interventions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2"/>
          <p:cNvSpPr txBox="1">
            <a:spLocks noGrp="1"/>
          </p:cNvSpPr>
          <p:nvPr>
            <p:ph type="title"/>
          </p:nvPr>
        </p:nvSpPr>
        <p:spPr>
          <a:xfrm>
            <a:off x="805359" y="276621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93E72"/>
              </a:buClr>
              <a:buSzPts val="4500"/>
              <a:buFont typeface="Arial"/>
              <a:buNone/>
            </a:pPr>
            <a:r>
              <a:rPr lang="en-GB" sz="4500"/>
              <a:t>Research Design Service </a:t>
            </a:r>
            <a:br>
              <a:rPr lang="en-GB" sz="4500"/>
            </a:br>
            <a:r>
              <a:rPr lang="en-GB" sz="4500"/>
              <a:t>(RDS)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3"/>
          <p:cNvSpPr txBox="1">
            <a:spLocks noGrp="1"/>
          </p:cNvSpPr>
          <p:nvPr>
            <p:ph type="title"/>
          </p:nvPr>
        </p:nvSpPr>
        <p:spPr>
          <a:xfrm>
            <a:off x="838200" y="323112"/>
            <a:ext cx="10515600" cy="8787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600"/>
              <a:buFont typeface="Arial"/>
              <a:buNone/>
            </a:pPr>
            <a:r>
              <a:rPr lang="en-GB" sz="3600"/>
              <a:t>Role of the RDS</a:t>
            </a:r>
            <a:endParaRPr/>
          </a:p>
        </p:txBody>
      </p:sp>
      <p:sp>
        <p:nvSpPr>
          <p:cNvPr id="444" name="Google Shape;444;p43"/>
          <p:cNvSpPr txBox="1">
            <a:spLocks noGrp="1"/>
          </p:cNvSpPr>
          <p:nvPr>
            <p:ph type="body" idx="1"/>
          </p:nvPr>
        </p:nvSpPr>
        <p:spPr>
          <a:xfrm>
            <a:off x="838200" y="1461075"/>
            <a:ext cx="10906200" cy="44850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rgbClr val="193E72"/>
              </a:buClr>
              <a:buSzPts val="2800"/>
              <a:buFont typeface="Arial"/>
              <a:buChar char="•"/>
            </a:pPr>
            <a:r>
              <a:rPr lang="en-GB" sz="2800" b="0" i="0" u="none" strike="noStrike" cap="none">
                <a:solidFill>
                  <a:srgbClr val="193E72"/>
                </a:solidFill>
                <a:latin typeface="Arial"/>
                <a:ea typeface="Arial"/>
                <a:cs typeface="Arial"/>
                <a:sym typeface="Arial"/>
              </a:rPr>
              <a:t>Funded by National Institute of Health and Care Research (NIHR)</a:t>
            </a:r>
            <a:endParaRPr/>
          </a:p>
          <a:p>
            <a:pPr marL="342900" marR="0" lvl="0" indent="-342900" algn="l" rtl="0">
              <a:lnSpc>
                <a:spcPct val="100000"/>
              </a:lnSpc>
              <a:spcBef>
                <a:spcPts val="1200"/>
              </a:spcBef>
              <a:spcAft>
                <a:spcPts val="0"/>
              </a:spcAft>
              <a:buClr>
                <a:srgbClr val="193E72"/>
              </a:buClr>
              <a:buSzPts val="2800"/>
              <a:buFont typeface="Arial"/>
              <a:buChar char="•"/>
            </a:pPr>
            <a:r>
              <a:rPr lang="en-GB" sz="2800" b="0" i="0" u="none" strike="noStrike" cap="none">
                <a:solidFill>
                  <a:srgbClr val="193E72"/>
                </a:solidFill>
                <a:latin typeface="Arial"/>
                <a:ea typeface="Arial"/>
                <a:cs typeface="Arial"/>
                <a:sym typeface="Arial"/>
              </a:rPr>
              <a:t>“To offer fit for purpose advice and support on research design and methodology to researchers making funding applications”</a:t>
            </a:r>
            <a:endParaRPr/>
          </a:p>
          <a:p>
            <a:pPr marL="342900" marR="0" lvl="0" indent="-342900" algn="l" rtl="0">
              <a:lnSpc>
                <a:spcPct val="100000"/>
              </a:lnSpc>
              <a:spcBef>
                <a:spcPts val="1200"/>
              </a:spcBef>
              <a:spcAft>
                <a:spcPts val="0"/>
              </a:spcAft>
              <a:buClr>
                <a:srgbClr val="193E72"/>
              </a:buClr>
              <a:buSzPts val="2800"/>
              <a:buFont typeface="Arial"/>
              <a:buChar char="•"/>
            </a:pPr>
            <a:r>
              <a:rPr lang="en-GB" sz="2800" b="0" i="0" u="none" strike="noStrike" cap="none">
                <a:solidFill>
                  <a:srgbClr val="193E72"/>
                </a:solidFill>
                <a:latin typeface="Arial"/>
                <a:ea typeface="Arial"/>
                <a:cs typeface="Arial"/>
                <a:sym typeface="Arial"/>
              </a:rPr>
              <a:t>“To increase the number and proportion of high-quality applications for funding”</a:t>
            </a:r>
            <a:endParaRPr/>
          </a:p>
          <a:p>
            <a:pPr marL="342900" marR="0" lvl="0" indent="-342900" algn="l" rtl="0">
              <a:lnSpc>
                <a:spcPct val="100000"/>
              </a:lnSpc>
              <a:spcBef>
                <a:spcPts val="1200"/>
              </a:spcBef>
              <a:spcAft>
                <a:spcPts val="0"/>
              </a:spcAft>
              <a:buClr>
                <a:srgbClr val="193E72"/>
              </a:buClr>
              <a:buSzPts val="2800"/>
              <a:buFont typeface="Arial"/>
              <a:buChar char="•"/>
            </a:pPr>
            <a:r>
              <a:rPr lang="en-GB" sz="2800" b="0" i="0" u="none" strike="noStrike" cap="none">
                <a:solidFill>
                  <a:srgbClr val="193E72"/>
                </a:solidFill>
                <a:latin typeface="Arial"/>
                <a:ea typeface="Arial"/>
                <a:cs typeface="Arial"/>
                <a:sym typeface="Arial"/>
              </a:rPr>
              <a:t>“To provide consistent national coverage, with a focus on NIHR Programmes”</a:t>
            </a:r>
            <a:endParaRPr/>
          </a:p>
          <a:p>
            <a:pPr marL="342900" marR="0" lvl="0" indent="-225425" algn="l" rtl="0">
              <a:lnSpc>
                <a:spcPct val="100000"/>
              </a:lnSpc>
              <a:spcBef>
                <a:spcPts val="157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cxnSp>
        <p:nvCxnSpPr>
          <p:cNvPr id="445" name="Google Shape;445;p43"/>
          <p:cNvCxnSpPr/>
          <p:nvPr/>
        </p:nvCxnSpPr>
        <p:spPr>
          <a:xfrm>
            <a:off x="500743" y="1110343"/>
            <a:ext cx="11125200" cy="0"/>
          </a:xfrm>
          <a:prstGeom prst="straightConnector1">
            <a:avLst/>
          </a:prstGeom>
          <a:noFill/>
          <a:ln w="9525" cap="flat" cmpd="sng">
            <a:solidFill>
              <a:srgbClr val="EA5D4E"/>
            </a:solidFill>
            <a:prstDash val="solid"/>
            <a:miter lim="800000"/>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4"/>
          <p:cNvPicPr preferRelativeResize="0"/>
          <p:nvPr/>
        </p:nvPicPr>
        <p:blipFill rotWithShape="1">
          <a:blip r:embed="rId3">
            <a:alphaModFix/>
          </a:blip>
          <a:srcRect/>
          <a:stretch/>
        </p:blipFill>
        <p:spPr>
          <a:xfrm>
            <a:off x="6862353" y="1402292"/>
            <a:ext cx="5026571" cy="4621787"/>
          </a:xfrm>
          <a:prstGeom prst="rect">
            <a:avLst/>
          </a:prstGeom>
          <a:noFill/>
          <a:ln>
            <a:noFill/>
          </a:ln>
        </p:spPr>
      </p:pic>
      <p:sp>
        <p:nvSpPr>
          <p:cNvPr id="452" name="Google Shape;452;p44"/>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200"/>
              <a:buFont typeface="Arial"/>
              <a:buNone/>
            </a:pPr>
            <a:r>
              <a:rPr lang="en-GB" sz="3600"/>
              <a:t>NIHR Research Design Service (RDS) YH</a:t>
            </a:r>
            <a:endParaRPr/>
          </a:p>
        </p:txBody>
      </p:sp>
      <p:sp>
        <p:nvSpPr>
          <p:cNvPr id="453" name="Google Shape;453;p44"/>
          <p:cNvSpPr txBox="1"/>
          <p:nvPr/>
        </p:nvSpPr>
        <p:spPr>
          <a:xfrm>
            <a:off x="235788" y="1402292"/>
            <a:ext cx="6626565" cy="475031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193E72"/>
              </a:buClr>
              <a:buSzPts val="1800"/>
              <a:buFont typeface="Arial"/>
              <a:buChar char="•"/>
            </a:pPr>
            <a:r>
              <a:rPr lang="en-GB" sz="1800" b="0" i="0" u="none" strike="noStrike" cap="none">
                <a:solidFill>
                  <a:srgbClr val="193E72"/>
                </a:solidFill>
                <a:latin typeface="Arial"/>
                <a:ea typeface="Arial"/>
                <a:cs typeface="Arial"/>
                <a:sym typeface="Arial"/>
              </a:rPr>
              <a:t>The RDS was established in 2008 by NIHR in order to improve the number of high-quality applications received by the NIHR</a:t>
            </a:r>
            <a:endParaRPr/>
          </a:p>
          <a:p>
            <a:pPr marL="342900" marR="0" lvl="0" indent="-342900" algn="l" rtl="0">
              <a:lnSpc>
                <a:spcPct val="150000"/>
              </a:lnSpc>
              <a:spcBef>
                <a:spcPts val="360"/>
              </a:spcBef>
              <a:spcAft>
                <a:spcPts val="0"/>
              </a:spcAft>
              <a:buClr>
                <a:srgbClr val="193E72"/>
              </a:buClr>
              <a:buSzPts val="1800"/>
              <a:buFont typeface="Arial"/>
              <a:buChar char="•"/>
            </a:pPr>
            <a:r>
              <a:rPr lang="en-GB" sz="1800" b="0" i="0" u="none" strike="noStrike" cap="none">
                <a:solidFill>
                  <a:srgbClr val="193E72"/>
                </a:solidFill>
                <a:latin typeface="Arial"/>
                <a:ea typeface="Arial"/>
                <a:cs typeface="Arial"/>
                <a:sym typeface="Arial"/>
              </a:rPr>
              <a:t>It is a </a:t>
            </a:r>
            <a:r>
              <a:rPr lang="en-GB" sz="1800" b="1" i="0" u="none" strike="noStrike" cap="none">
                <a:solidFill>
                  <a:srgbClr val="193E72"/>
                </a:solidFill>
                <a:latin typeface="Arial"/>
                <a:ea typeface="Arial"/>
                <a:cs typeface="Arial"/>
                <a:sym typeface="Arial"/>
              </a:rPr>
              <a:t>free service </a:t>
            </a:r>
            <a:r>
              <a:rPr lang="en-GB" sz="1800" b="0" i="0" u="none" strike="noStrike" cap="none">
                <a:solidFill>
                  <a:srgbClr val="193E72"/>
                </a:solidFill>
                <a:latin typeface="Arial"/>
                <a:ea typeface="Arial"/>
                <a:cs typeface="Arial"/>
                <a:sym typeface="Arial"/>
              </a:rPr>
              <a:t>providing confidential advice to those applying to peer-reviewed health and social care funders</a:t>
            </a:r>
            <a:endParaRPr/>
          </a:p>
          <a:p>
            <a:pPr marL="342900" marR="0" lvl="0" indent="-342900" algn="l" rtl="0">
              <a:lnSpc>
                <a:spcPct val="150000"/>
              </a:lnSpc>
              <a:spcBef>
                <a:spcPts val="360"/>
              </a:spcBef>
              <a:spcAft>
                <a:spcPts val="0"/>
              </a:spcAft>
              <a:buClr>
                <a:srgbClr val="193E72"/>
              </a:buClr>
              <a:buSzPts val="1800"/>
              <a:buFont typeface="Arial"/>
              <a:buChar char="•"/>
            </a:pPr>
            <a:r>
              <a:rPr lang="en-GB" sz="1800" b="0" i="0" u="none" strike="noStrike" cap="none">
                <a:solidFill>
                  <a:srgbClr val="193E72"/>
                </a:solidFill>
                <a:latin typeface="Arial"/>
                <a:ea typeface="Arial"/>
                <a:cs typeface="Arial"/>
                <a:sym typeface="Arial"/>
              </a:rPr>
              <a:t>The RDS is split into ten regions</a:t>
            </a:r>
            <a:endParaRPr sz="1800" b="0" i="0" u="none" strike="noStrike" cap="none">
              <a:solidFill>
                <a:srgbClr val="193E72"/>
              </a:solidFill>
              <a:latin typeface="Arial"/>
              <a:ea typeface="Arial"/>
              <a:cs typeface="Arial"/>
              <a:sym typeface="Arial"/>
            </a:endParaRPr>
          </a:p>
          <a:p>
            <a:pPr marL="342900" marR="0" lvl="0" indent="-342900" algn="l" rtl="0">
              <a:lnSpc>
                <a:spcPct val="150000"/>
              </a:lnSpc>
              <a:spcBef>
                <a:spcPts val="360"/>
              </a:spcBef>
              <a:spcAft>
                <a:spcPts val="0"/>
              </a:spcAft>
              <a:buClr>
                <a:srgbClr val="193E72"/>
              </a:buClr>
              <a:buSzPts val="1800"/>
              <a:buFont typeface="Arial"/>
              <a:buChar char="•"/>
            </a:pPr>
            <a:r>
              <a:rPr lang="en-GB" sz="1800" b="0" i="0" u="none" strike="noStrike" cap="none">
                <a:solidFill>
                  <a:srgbClr val="193E72"/>
                </a:solidFill>
                <a:latin typeface="Arial"/>
                <a:ea typeface="Arial"/>
                <a:cs typeface="Arial"/>
                <a:sym typeface="Arial"/>
              </a:rPr>
              <a:t>RDS Yorkshire and Humber is a collaboration between the universities of Leeds, Sheffield and York</a:t>
            </a:r>
            <a:endParaRPr sz="1800" b="0" i="0" u="none" strike="noStrike" cap="none">
              <a:solidFill>
                <a:srgbClr val="193E72"/>
              </a:solidFill>
              <a:latin typeface="Arial"/>
              <a:ea typeface="Arial"/>
              <a:cs typeface="Arial"/>
              <a:sym typeface="Arial"/>
            </a:endParaRPr>
          </a:p>
        </p:txBody>
      </p:sp>
      <p:sp>
        <p:nvSpPr>
          <p:cNvPr id="454" name="Google Shape;454;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a:t>37</a:t>
            </a:fld>
            <a:endParaRPr/>
          </a:p>
        </p:txBody>
      </p:sp>
      <p:sp>
        <p:nvSpPr>
          <p:cNvPr id="455" name="Google Shape;455;p44"/>
          <p:cNvSpPr txBox="1"/>
          <p:nvPr/>
        </p:nvSpPr>
        <p:spPr>
          <a:xfrm>
            <a:off x="9223310" y="2521137"/>
            <a:ext cx="151778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900" b="1" i="0" u="none" strike="noStrike" cap="none">
                <a:solidFill>
                  <a:schemeClr val="lt1"/>
                </a:solidFill>
                <a:latin typeface="Arial"/>
                <a:ea typeface="Arial"/>
                <a:cs typeface="Arial"/>
                <a:sym typeface="Arial"/>
              </a:rPr>
              <a:t>Yorkshire and the Humber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5"/>
          <p:cNvSpPr/>
          <p:nvPr/>
        </p:nvSpPr>
        <p:spPr>
          <a:xfrm>
            <a:off x="8298896" y="4621135"/>
            <a:ext cx="3435905" cy="968595"/>
          </a:xfrm>
          <a:prstGeom prst="wedgeRoundRectCallout">
            <a:avLst>
              <a:gd name="adj1" fmla="val 25527"/>
              <a:gd name="adj2" fmla="val 40357"/>
              <a:gd name="adj3" fmla="val 16667"/>
            </a:avLst>
          </a:prstGeom>
          <a:solidFill>
            <a:schemeClr val="accent1">
              <a:alpha val="44705"/>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462" name="Google Shape;462;p45"/>
          <p:cNvSpPr/>
          <p:nvPr/>
        </p:nvSpPr>
        <p:spPr>
          <a:xfrm>
            <a:off x="916062" y="4633425"/>
            <a:ext cx="3211439" cy="599667"/>
          </a:xfrm>
          <a:prstGeom prst="wedgeRoundRectCallout">
            <a:avLst>
              <a:gd name="adj1" fmla="val 25527"/>
              <a:gd name="adj2" fmla="val 40357"/>
              <a:gd name="adj3" fmla="val 16667"/>
            </a:avLst>
          </a:prstGeom>
          <a:solidFill>
            <a:srgbClr val="7030A0">
              <a:alpha val="44705"/>
            </a:srgbClr>
          </a:solidFill>
          <a:ln>
            <a:noFill/>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Diverse research team</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Multidisciplinary</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Culturally competent</a:t>
            </a:r>
            <a:endParaRPr/>
          </a:p>
        </p:txBody>
      </p:sp>
      <p:sp>
        <p:nvSpPr>
          <p:cNvPr id="463" name="Google Shape;463;p45"/>
          <p:cNvSpPr/>
          <p:nvPr/>
        </p:nvSpPr>
        <p:spPr>
          <a:xfrm>
            <a:off x="5475158" y="674628"/>
            <a:ext cx="1225620" cy="371381"/>
          </a:xfrm>
          <a:prstGeom prst="wedgeRoundRectCallout">
            <a:avLst>
              <a:gd name="adj1" fmla="val 25527"/>
              <a:gd name="adj2" fmla="val 40357"/>
              <a:gd name="adj3" fmla="val 16667"/>
            </a:avLst>
          </a:prstGeom>
          <a:solidFill>
            <a:srgbClr val="D0D0D0">
              <a:alpha val="44705"/>
            </a:srgbClr>
          </a:solidFill>
          <a:ln>
            <a:noFill/>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Scope</a:t>
            </a:r>
            <a:endParaRPr/>
          </a:p>
        </p:txBody>
      </p:sp>
      <p:sp>
        <p:nvSpPr>
          <p:cNvPr id="464" name="Google Shape;464;p45"/>
          <p:cNvSpPr/>
          <p:nvPr/>
        </p:nvSpPr>
        <p:spPr>
          <a:xfrm>
            <a:off x="8089901" y="1626035"/>
            <a:ext cx="3745292" cy="599668"/>
          </a:xfrm>
          <a:prstGeom prst="wedgeRoundRectCallout">
            <a:avLst>
              <a:gd name="adj1" fmla="val 25527"/>
              <a:gd name="adj2" fmla="val 40357"/>
              <a:gd name="adj3" fmla="val 16667"/>
            </a:avLst>
          </a:prstGeom>
          <a:solidFill>
            <a:schemeClr val="accent4">
              <a:alpha val="44705"/>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465" name="Google Shape;465;p45"/>
          <p:cNvSpPr/>
          <p:nvPr/>
        </p:nvSpPr>
        <p:spPr>
          <a:xfrm>
            <a:off x="356809" y="1639535"/>
            <a:ext cx="3552863" cy="599668"/>
          </a:xfrm>
          <a:prstGeom prst="wedgeRoundRectCallout">
            <a:avLst>
              <a:gd name="adj1" fmla="val 25527"/>
              <a:gd name="adj2" fmla="val 40357"/>
              <a:gd name="adj3" fmla="val 16667"/>
            </a:avLst>
          </a:prstGeom>
          <a:solidFill>
            <a:srgbClr val="FF0000">
              <a:alpha val="44705"/>
            </a:srgbClr>
          </a:solidFill>
          <a:ln>
            <a:noFill/>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Importance or burden of problem</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Extend existing body of evidence</a:t>
            </a:r>
            <a:endParaRPr/>
          </a:p>
        </p:txBody>
      </p:sp>
      <p:sp>
        <p:nvSpPr>
          <p:cNvPr id="466" name="Google Shape;466;p45"/>
          <p:cNvSpPr/>
          <p:nvPr/>
        </p:nvSpPr>
        <p:spPr>
          <a:xfrm>
            <a:off x="8639105" y="2989506"/>
            <a:ext cx="3435905" cy="918389"/>
          </a:xfrm>
          <a:prstGeom prst="wedgeRoundRectCallout">
            <a:avLst>
              <a:gd name="adj1" fmla="val 25527"/>
              <a:gd name="adj2" fmla="val 40357"/>
              <a:gd name="adj3" fmla="val 16667"/>
            </a:avLst>
          </a:prstGeom>
          <a:solidFill>
            <a:schemeClr val="accent6">
              <a:alpha val="44705"/>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467" name="Google Shape;467;p45"/>
          <p:cNvSpPr/>
          <p:nvPr/>
        </p:nvSpPr>
        <p:spPr>
          <a:xfrm>
            <a:off x="194500" y="2953598"/>
            <a:ext cx="3211437" cy="920294"/>
          </a:xfrm>
          <a:prstGeom prst="wedgeRoundRectCallout">
            <a:avLst>
              <a:gd name="adj1" fmla="val 25527"/>
              <a:gd name="adj2" fmla="val 40357"/>
              <a:gd name="adj3" fmla="val 16667"/>
            </a:avLst>
          </a:prstGeom>
          <a:solidFill>
            <a:schemeClr val="dk2">
              <a:alpha val="44705"/>
            </a:schemeClr>
          </a:solidFill>
          <a:ln>
            <a:noFill/>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Benefit to individuals, organisations and nations </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Pathway to change</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Accessible publication</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Unbiased report</a:t>
            </a:r>
            <a:endParaRPr/>
          </a:p>
        </p:txBody>
      </p:sp>
      <p:grpSp>
        <p:nvGrpSpPr>
          <p:cNvPr id="468" name="Google Shape;468;p45"/>
          <p:cNvGrpSpPr/>
          <p:nvPr/>
        </p:nvGrpSpPr>
        <p:grpSpPr>
          <a:xfrm>
            <a:off x="2795743" y="1001322"/>
            <a:ext cx="6504940" cy="4875678"/>
            <a:chOff x="2720340" y="1811899"/>
            <a:chExt cx="3703321" cy="3701023"/>
          </a:xfrm>
        </p:grpSpPr>
        <p:grpSp>
          <p:nvGrpSpPr>
            <p:cNvPr id="469" name="Google Shape;469;p45"/>
            <p:cNvGrpSpPr/>
            <p:nvPr/>
          </p:nvGrpSpPr>
          <p:grpSpPr>
            <a:xfrm>
              <a:off x="4125962" y="1811899"/>
              <a:ext cx="945093" cy="1689039"/>
              <a:chOff x="5501282" y="1092462"/>
              <a:chExt cx="1260124" cy="2252052"/>
            </a:xfrm>
          </p:grpSpPr>
          <p:sp>
            <p:nvSpPr>
              <p:cNvPr id="470" name="Google Shape;470;p45"/>
              <p:cNvSpPr/>
              <p:nvPr/>
            </p:nvSpPr>
            <p:spPr>
              <a:xfrm>
                <a:off x="5501282" y="1092462"/>
                <a:ext cx="1260124" cy="2252052"/>
              </a:xfrm>
              <a:custGeom>
                <a:avLst/>
                <a:gdLst/>
                <a:ahLst/>
                <a:cxnLst/>
                <a:rect l="l" t="t" r="r" b="b"/>
                <a:pathLst>
                  <a:path w="1404144" h="2509440" extrusionOk="0">
                    <a:moveTo>
                      <a:pt x="702072" y="0"/>
                    </a:moveTo>
                    <a:cubicBezTo>
                      <a:pt x="1089816" y="0"/>
                      <a:pt x="1404144" y="314328"/>
                      <a:pt x="1404144" y="702072"/>
                    </a:cubicBezTo>
                    <a:cubicBezTo>
                      <a:pt x="1404144" y="750540"/>
                      <a:pt x="1399233" y="797861"/>
                      <a:pt x="1389881" y="843564"/>
                    </a:cubicBezTo>
                    <a:lnTo>
                      <a:pt x="1373294" y="896996"/>
                    </a:lnTo>
                    <a:lnTo>
                      <a:pt x="1375965" y="898031"/>
                    </a:lnTo>
                    <a:lnTo>
                      <a:pt x="1366057" y="920310"/>
                    </a:lnTo>
                    <a:lnTo>
                      <a:pt x="1348972" y="975350"/>
                    </a:lnTo>
                    <a:lnTo>
                      <a:pt x="659334" y="2509440"/>
                    </a:lnTo>
                    <a:lnTo>
                      <a:pt x="55172" y="975350"/>
                    </a:lnTo>
                    <a:cubicBezTo>
                      <a:pt x="19645" y="891355"/>
                      <a:pt x="0" y="799008"/>
                      <a:pt x="0" y="702072"/>
                    </a:cubicBezTo>
                    <a:cubicBezTo>
                      <a:pt x="0" y="314328"/>
                      <a:pt x="314328" y="0"/>
                      <a:pt x="702072" y="0"/>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71" name="Google Shape;471;p45"/>
              <p:cNvSpPr/>
              <p:nvPr/>
            </p:nvSpPr>
            <p:spPr>
              <a:xfrm>
                <a:off x="5601226" y="1192406"/>
                <a:ext cx="1075438" cy="1075439"/>
              </a:xfrm>
              <a:custGeom>
                <a:avLst/>
                <a:gdLst/>
                <a:ahLst/>
                <a:cxnLst/>
                <a:rect l="l" t="t" r="r" b="b"/>
                <a:pathLst>
                  <a:path w="1121726" h="1121727" extrusionOk="0">
                    <a:moveTo>
                      <a:pt x="532312" y="711"/>
                    </a:moveTo>
                    <a:cubicBezTo>
                      <a:pt x="750552" y="-10316"/>
                      <a:pt x="964464" y="107568"/>
                      <a:pt x="1065622" y="316646"/>
                    </a:cubicBezTo>
                    <a:cubicBezTo>
                      <a:pt x="1200500" y="595416"/>
                      <a:pt x="1083852" y="930745"/>
                      <a:pt x="805081" y="1065623"/>
                    </a:cubicBezTo>
                    <a:cubicBezTo>
                      <a:pt x="526311" y="1200500"/>
                      <a:pt x="190982" y="1083852"/>
                      <a:pt x="56105" y="805082"/>
                    </a:cubicBezTo>
                    <a:cubicBezTo>
                      <a:pt x="-78773" y="526312"/>
                      <a:pt x="37875" y="190983"/>
                      <a:pt x="316645" y="56105"/>
                    </a:cubicBezTo>
                    <a:cubicBezTo>
                      <a:pt x="386338" y="22386"/>
                      <a:pt x="459565" y="4387"/>
                      <a:pt x="532312" y="711"/>
                    </a:cubicBezTo>
                    <a:close/>
                  </a:path>
                </a:pathLst>
              </a:custGeom>
              <a:gradFill>
                <a:gsLst>
                  <a:gs pos="0">
                    <a:schemeClr val="lt1"/>
                  </a:gs>
                  <a:gs pos="50000">
                    <a:srgbClr val="F2F2F2"/>
                  </a:gs>
                  <a:gs pos="100000">
                    <a:srgbClr val="D8D8D8"/>
                  </a:gs>
                </a:gsLst>
                <a:lin ang="16200000" scaled="0"/>
              </a:gradFill>
              <a:ln>
                <a:noFill/>
              </a:ln>
              <a:effectLst>
                <a:outerShdw blurRad="1651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72" name="Google Shape;472;p45"/>
              <p:cNvSpPr/>
              <p:nvPr/>
            </p:nvSpPr>
            <p:spPr>
              <a:xfrm>
                <a:off x="5887643" y="2791510"/>
                <a:ext cx="436287" cy="553004"/>
              </a:xfrm>
              <a:custGeom>
                <a:avLst/>
                <a:gdLst/>
                <a:ahLst/>
                <a:cxnLst/>
                <a:rect l="l" t="t" r="r" b="b"/>
                <a:pathLst>
                  <a:path w="486150" h="616207" extrusionOk="0">
                    <a:moveTo>
                      <a:pt x="229267" y="0"/>
                    </a:moveTo>
                    <a:cubicBezTo>
                      <a:pt x="288051" y="0"/>
                      <a:pt x="345444" y="5957"/>
                      <a:pt x="400874" y="17300"/>
                    </a:cubicBezTo>
                    <a:lnTo>
                      <a:pt x="486150" y="43770"/>
                    </a:lnTo>
                    <a:lnTo>
                      <a:pt x="228815" y="616207"/>
                    </a:lnTo>
                    <a:lnTo>
                      <a:pt x="0" y="35198"/>
                    </a:lnTo>
                    <a:lnTo>
                      <a:pt x="57660" y="17300"/>
                    </a:lnTo>
                    <a:cubicBezTo>
                      <a:pt x="113091" y="5957"/>
                      <a:pt x="170483" y="0"/>
                      <a:pt x="229267" y="0"/>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grpSp>
        <p:grpSp>
          <p:nvGrpSpPr>
            <p:cNvPr id="473" name="Google Shape;473;p45"/>
            <p:cNvGrpSpPr/>
            <p:nvPr/>
          </p:nvGrpSpPr>
          <p:grpSpPr>
            <a:xfrm>
              <a:off x="4697815" y="2239689"/>
              <a:ext cx="1353078" cy="1312397"/>
              <a:chOff x="6263753" y="1662849"/>
              <a:chExt cx="1804104" cy="1749862"/>
            </a:xfrm>
          </p:grpSpPr>
          <p:sp>
            <p:nvSpPr>
              <p:cNvPr id="474" name="Google Shape;474;p45"/>
              <p:cNvSpPr/>
              <p:nvPr/>
            </p:nvSpPr>
            <p:spPr>
              <a:xfrm>
                <a:off x="6263753" y="1662849"/>
                <a:ext cx="1804104" cy="1749862"/>
              </a:xfrm>
              <a:custGeom>
                <a:avLst/>
                <a:gdLst/>
                <a:ahLst/>
                <a:cxnLst/>
                <a:rect l="l" t="t" r="r" b="b"/>
                <a:pathLst>
                  <a:path w="2010296" h="1949854" extrusionOk="0">
                    <a:moveTo>
                      <a:pt x="1308224" y="0"/>
                    </a:moveTo>
                    <a:cubicBezTo>
                      <a:pt x="1487900" y="0"/>
                      <a:pt x="1667576" y="68544"/>
                      <a:pt x="1804664" y="205632"/>
                    </a:cubicBezTo>
                    <a:cubicBezTo>
                      <a:pt x="2078840" y="479809"/>
                      <a:pt x="2078840" y="924336"/>
                      <a:pt x="1804664" y="1198512"/>
                    </a:cubicBezTo>
                    <a:cubicBezTo>
                      <a:pt x="1770392" y="1232784"/>
                      <a:pt x="1733458" y="1262772"/>
                      <a:pt x="1694528" y="1288476"/>
                    </a:cubicBezTo>
                    <a:lnTo>
                      <a:pt x="1645017" y="1314530"/>
                    </a:lnTo>
                    <a:lnTo>
                      <a:pt x="1646173" y="1317151"/>
                    </a:lnTo>
                    <a:lnTo>
                      <a:pt x="1623416" y="1325898"/>
                    </a:lnTo>
                    <a:lnTo>
                      <a:pt x="1572414" y="1352736"/>
                    </a:lnTo>
                    <a:lnTo>
                      <a:pt x="0" y="1949854"/>
                    </a:lnTo>
                    <a:lnTo>
                      <a:pt x="657560" y="437882"/>
                    </a:lnTo>
                    <a:cubicBezTo>
                      <a:pt x="691832" y="353367"/>
                      <a:pt x="743240" y="274176"/>
                      <a:pt x="811784" y="205632"/>
                    </a:cubicBezTo>
                    <a:cubicBezTo>
                      <a:pt x="948872" y="68544"/>
                      <a:pt x="1128548" y="0"/>
                      <a:pt x="130822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75" name="Google Shape;475;p45"/>
              <p:cNvSpPr/>
              <p:nvPr/>
            </p:nvSpPr>
            <p:spPr>
              <a:xfrm>
                <a:off x="6907677" y="1762793"/>
                <a:ext cx="1075438" cy="1075440"/>
              </a:xfrm>
              <a:custGeom>
                <a:avLst/>
                <a:gdLst/>
                <a:ahLst/>
                <a:cxnLst/>
                <a:rect l="l" t="t" r="r" b="b"/>
                <a:pathLst>
                  <a:path w="1121726" h="1121727" extrusionOk="0">
                    <a:moveTo>
                      <a:pt x="532312" y="711"/>
                    </a:moveTo>
                    <a:cubicBezTo>
                      <a:pt x="750552" y="-10316"/>
                      <a:pt x="964464" y="107568"/>
                      <a:pt x="1065622" y="316646"/>
                    </a:cubicBezTo>
                    <a:cubicBezTo>
                      <a:pt x="1200500" y="595416"/>
                      <a:pt x="1083852" y="930745"/>
                      <a:pt x="805081" y="1065623"/>
                    </a:cubicBezTo>
                    <a:cubicBezTo>
                      <a:pt x="526311" y="1200500"/>
                      <a:pt x="190982" y="1083852"/>
                      <a:pt x="56105" y="805082"/>
                    </a:cubicBezTo>
                    <a:cubicBezTo>
                      <a:pt x="-78773" y="526312"/>
                      <a:pt x="37875" y="190983"/>
                      <a:pt x="316645" y="56105"/>
                    </a:cubicBezTo>
                    <a:cubicBezTo>
                      <a:pt x="386338" y="22386"/>
                      <a:pt x="459565" y="4387"/>
                      <a:pt x="532312" y="711"/>
                    </a:cubicBezTo>
                    <a:close/>
                  </a:path>
                </a:pathLst>
              </a:custGeom>
              <a:gradFill>
                <a:gsLst>
                  <a:gs pos="0">
                    <a:schemeClr val="lt1"/>
                  </a:gs>
                  <a:gs pos="50000">
                    <a:srgbClr val="F2F2F2"/>
                  </a:gs>
                  <a:gs pos="100000">
                    <a:srgbClr val="D8D8D8"/>
                  </a:gs>
                </a:gsLst>
                <a:lin ang="16200000" scaled="0"/>
              </a:gradFill>
              <a:ln>
                <a:noFill/>
              </a:ln>
              <a:effectLst>
                <a:outerShdw blurRad="1651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76" name="Google Shape;476;p45"/>
              <p:cNvSpPr/>
              <p:nvPr/>
            </p:nvSpPr>
            <p:spPr>
              <a:xfrm>
                <a:off x="6263753" y="2902920"/>
                <a:ext cx="512060" cy="509791"/>
              </a:xfrm>
              <a:custGeom>
                <a:avLst/>
                <a:gdLst/>
                <a:ahLst/>
                <a:cxnLst/>
                <a:rect l="l" t="t" r="r" b="b"/>
                <a:pathLst>
                  <a:path w="570584" h="568055" extrusionOk="0">
                    <a:moveTo>
                      <a:pt x="247049" y="0"/>
                    </a:moveTo>
                    <a:lnTo>
                      <a:pt x="286255" y="21280"/>
                    </a:lnTo>
                    <a:cubicBezTo>
                      <a:pt x="376855" y="82489"/>
                      <a:pt x="455042" y="160676"/>
                      <a:pt x="516250" y="251276"/>
                    </a:cubicBezTo>
                    <a:lnTo>
                      <a:pt x="570584" y="351378"/>
                    </a:lnTo>
                    <a:lnTo>
                      <a:pt x="0" y="568055"/>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grpSp>
        <p:grpSp>
          <p:nvGrpSpPr>
            <p:cNvPr id="477" name="Google Shape;477;p45"/>
            <p:cNvGrpSpPr/>
            <p:nvPr/>
          </p:nvGrpSpPr>
          <p:grpSpPr>
            <a:xfrm>
              <a:off x="4734621" y="3217763"/>
              <a:ext cx="1689040" cy="945093"/>
              <a:chOff x="6312827" y="2966948"/>
              <a:chExt cx="2252053" cy="1260124"/>
            </a:xfrm>
          </p:grpSpPr>
          <p:sp>
            <p:nvSpPr>
              <p:cNvPr id="478" name="Google Shape;478;p45"/>
              <p:cNvSpPr/>
              <p:nvPr/>
            </p:nvSpPr>
            <p:spPr>
              <a:xfrm>
                <a:off x="6312827" y="2966948"/>
                <a:ext cx="2252053" cy="1260124"/>
              </a:xfrm>
              <a:custGeom>
                <a:avLst/>
                <a:gdLst/>
                <a:ahLst/>
                <a:cxnLst/>
                <a:rect l="l" t="t" r="r" b="b"/>
                <a:pathLst>
                  <a:path w="2509441" h="1404144" extrusionOk="0">
                    <a:moveTo>
                      <a:pt x="1807369" y="0"/>
                    </a:moveTo>
                    <a:cubicBezTo>
                      <a:pt x="2195113" y="0"/>
                      <a:pt x="2509441" y="314328"/>
                      <a:pt x="2509441" y="702072"/>
                    </a:cubicBezTo>
                    <a:cubicBezTo>
                      <a:pt x="2509441" y="1089816"/>
                      <a:pt x="2195113" y="1404144"/>
                      <a:pt x="1807369" y="1404144"/>
                    </a:cubicBezTo>
                    <a:cubicBezTo>
                      <a:pt x="1758901" y="1404144"/>
                      <a:pt x="1711580" y="1399233"/>
                      <a:pt x="1665877" y="1389881"/>
                    </a:cubicBezTo>
                    <a:lnTo>
                      <a:pt x="1612445" y="1373294"/>
                    </a:lnTo>
                    <a:lnTo>
                      <a:pt x="1611409" y="1375965"/>
                    </a:lnTo>
                    <a:lnTo>
                      <a:pt x="1589133" y="1366058"/>
                    </a:lnTo>
                    <a:lnTo>
                      <a:pt x="1534091" y="1348972"/>
                    </a:lnTo>
                    <a:lnTo>
                      <a:pt x="0" y="659334"/>
                    </a:lnTo>
                    <a:lnTo>
                      <a:pt x="1534091" y="55172"/>
                    </a:lnTo>
                    <a:cubicBezTo>
                      <a:pt x="1618086" y="19645"/>
                      <a:pt x="1710433" y="0"/>
                      <a:pt x="180736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79" name="Google Shape;479;p45"/>
              <p:cNvSpPr/>
              <p:nvPr/>
            </p:nvSpPr>
            <p:spPr>
              <a:xfrm>
                <a:off x="7404702" y="3066891"/>
                <a:ext cx="1075438" cy="1075439"/>
              </a:xfrm>
              <a:custGeom>
                <a:avLst/>
                <a:gdLst/>
                <a:ahLst/>
                <a:cxnLst/>
                <a:rect l="l" t="t" r="r" b="b"/>
                <a:pathLst>
                  <a:path w="1121726" h="1121727" extrusionOk="0">
                    <a:moveTo>
                      <a:pt x="532312" y="711"/>
                    </a:moveTo>
                    <a:cubicBezTo>
                      <a:pt x="750552" y="-10316"/>
                      <a:pt x="964464" y="107568"/>
                      <a:pt x="1065622" y="316646"/>
                    </a:cubicBezTo>
                    <a:cubicBezTo>
                      <a:pt x="1200500" y="595416"/>
                      <a:pt x="1083852" y="930745"/>
                      <a:pt x="805081" y="1065623"/>
                    </a:cubicBezTo>
                    <a:cubicBezTo>
                      <a:pt x="526311" y="1200500"/>
                      <a:pt x="190982" y="1083852"/>
                      <a:pt x="56105" y="805082"/>
                    </a:cubicBezTo>
                    <a:cubicBezTo>
                      <a:pt x="-78773" y="526312"/>
                      <a:pt x="37875" y="190983"/>
                      <a:pt x="316645" y="56105"/>
                    </a:cubicBezTo>
                    <a:cubicBezTo>
                      <a:pt x="386338" y="22386"/>
                      <a:pt x="459565" y="4387"/>
                      <a:pt x="532312" y="711"/>
                    </a:cubicBezTo>
                    <a:close/>
                  </a:path>
                </a:pathLst>
              </a:custGeom>
              <a:gradFill>
                <a:gsLst>
                  <a:gs pos="0">
                    <a:schemeClr val="lt1"/>
                  </a:gs>
                  <a:gs pos="50000">
                    <a:srgbClr val="F2F2F2"/>
                  </a:gs>
                  <a:gs pos="100000">
                    <a:srgbClr val="D8D8D8"/>
                  </a:gs>
                </a:gsLst>
                <a:lin ang="16200000" scaled="0"/>
              </a:gradFill>
              <a:ln>
                <a:noFill/>
              </a:ln>
              <a:effectLst>
                <a:outerShdw blurRad="1651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80" name="Google Shape;480;p45"/>
              <p:cNvSpPr/>
              <p:nvPr/>
            </p:nvSpPr>
            <p:spPr>
              <a:xfrm>
                <a:off x="6312827" y="3355843"/>
                <a:ext cx="544732" cy="430075"/>
              </a:xfrm>
              <a:custGeom>
                <a:avLst/>
                <a:gdLst/>
                <a:ahLst/>
                <a:cxnLst/>
                <a:rect l="l" t="t" r="r" b="b"/>
                <a:pathLst>
                  <a:path w="606990" h="479228" extrusionOk="0">
                    <a:moveTo>
                      <a:pt x="573840" y="0"/>
                    </a:moveTo>
                    <a:lnTo>
                      <a:pt x="589691" y="51064"/>
                    </a:lnTo>
                    <a:cubicBezTo>
                      <a:pt x="601034" y="106495"/>
                      <a:pt x="606990" y="163887"/>
                      <a:pt x="606990" y="222671"/>
                    </a:cubicBezTo>
                    <a:cubicBezTo>
                      <a:pt x="606990" y="281455"/>
                      <a:pt x="601034" y="338848"/>
                      <a:pt x="589691" y="394278"/>
                    </a:cubicBezTo>
                    <a:lnTo>
                      <a:pt x="563321" y="479228"/>
                    </a:lnTo>
                    <a:lnTo>
                      <a:pt x="0" y="22599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grpSp>
        <p:grpSp>
          <p:nvGrpSpPr>
            <p:cNvPr id="481" name="Google Shape;481;p45"/>
            <p:cNvGrpSpPr/>
            <p:nvPr/>
          </p:nvGrpSpPr>
          <p:grpSpPr>
            <a:xfrm>
              <a:off x="4684907" y="3777541"/>
              <a:ext cx="1312397" cy="1353078"/>
              <a:chOff x="6246542" y="3713319"/>
              <a:chExt cx="1749863" cy="1804104"/>
            </a:xfrm>
          </p:grpSpPr>
          <p:sp>
            <p:nvSpPr>
              <p:cNvPr id="482" name="Google Shape;482;p45"/>
              <p:cNvSpPr/>
              <p:nvPr/>
            </p:nvSpPr>
            <p:spPr>
              <a:xfrm>
                <a:off x="6246542" y="3713319"/>
                <a:ext cx="1749863" cy="1804104"/>
              </a:xfrm>
              <a:custGeom>
                <a:avLst/>
                <a:gdLst/>
                <a:ahLst/>
                <a:cxnLst/>
                <a:rect l="l" t="t" r="r" b="b"/>
                <a:pathLst>
                  <a:path w="1949855" h="2010296" extrusionOk="0">
                    <a:moveTo>
                      <a:pt x="0" y="0"/>
                    </a:moveTo>
                    <a:lnTo>
                      <a:pt x="1511973" y="657560"/>
                    </a:lnTo>
                    <a:cubicBezTo>
                      <a:pt x="1596488" y="691832"/>
                      <a:pt x="1675679" y="743240"/>
                      <a:pt x="1744223" y="811784"/>
                    </a:cubicBezTo>
                    <a:cubicBezTo>
                      <a:pt x="2018399" y="1085960"/>
                      <a:pt x="2018399" y="1530487"/>
                      <a:pt x="1744223" y="1804664"/>
                    </a:cubicBezTo>
                    <a:cubicBezTo>
                      <a:pt x="1470047" y="2078840"/>
                      <a:pt x="1025520" y="2078840"/>
                      <a:pt x="751343" y="1804664"/>
                    </a:cubicBezTo>
                    <a:cubicBezTo>
                      <a:pt x="717071" y="1770392"/>
                      <a:pt x="687083" y="1733458"/>
                      <a:pt x="661379" y="1694528"/>
                    </a:cubicBezTo>
                    <a:lnTo>
                      <a:pt x="635325" y="1645017"/>
                    </a:lnTo>
                    <a:lnTo>
                      <a:pt x="632703" y="1646174"/>
                    </a:lnTo>
                    <a:lnTo>
                      <a:pt x="623954" y="1623410"/>
                    </a:lnTo>
                    <a:lnTo>
                      <a:pt x="597118" y="1572414"/>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83" name="Google Shape;483;p45"/>
              <p:cNvSpPr/>
              <p:nvPr/>
            </p:nvSpPr>
            <p:spPr>
              <a:xfrm>
                <a:off x="6836226" y="4357244"/>
                <a:ext cx="1075439" cy="1075439"/>
              </a:xfrm>
              <a:custGeom>
                <a:avLst/>
                <a:gdLst/>
                <a:ahLst/>
                <a:cxnLst/>
                <a:rect l="l" t="t" r="r" b="b"/>
                <a:pathLst>
                  <a:path w="1121726" h="1121727" extrusionOk="0">
                    <a:moveTo>
                      <a:pt x="532312" y="711"/>
                    </a:moveTo>
                    <a:cubicBezTo>
                      <a:pt x="750552" y="-10316"/>
                      <a:pt x="964464" y="107568"/>
                      <a:pt x="1065622" y="316646"/>
                    </a:cubicBezTo>
                    <a:cubicBezTo>
                      <a:pt x="1200500" y="595416"/>
                      <a:pt x="1083852" y="930745"/>
                      <a:pt x="805081" y="1065623"/>
                    </a:cubicBezTo>
                    <a:cubicBezTo>
                      <a:pt x="526311" y="1200500"/>
                      <a:pt x="190982" y="1083852"/>
                      <a:pt x="56105" y="805082"/>
                    </a:cubicBezTo>
                    <a:cubicBezTo>
                      <a:pt x="-78773" y="526312"/>
                      <a:pt x="37875" y="190983"/>
                      <a:pt x="316645" y="56105"/>
                    </a:cubicBezTo>
                    <a:cubicBezTo>
                      <a:pt x="386338" y="22386"/>
                      <a:pt x="459565" y="4387"/>
                      <a:pt x="532312" y="711"/>
                    </a:cubicBezTo>
                    <a:close/>
                  </a:path>
                </a:pathLst>
              </a:custGeom>
              <a:gradFill>
                <a:gsLst>
                  <a:gs pos="0">
                    <a:schemeClr val="lt1"/>
                  </a:gs>
                  <a:gs pos="50000">
                    <a:srgbClr val="F2F2F2"/>
                  </a:gs>
                  <a:gs pos="100000">
                    <a:srgbClr val="D8D8D8"/>
                  </a:gs>
                </a:gsLst>
                <a:lin ang="16200000" scaled="0"/>
              </a:gradFill>
              <a:ln>
                <a:noFill/>
              </a:ln>
              <a:effectLst>
                <a:outerShdw blurRad="1651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84" name="Google Shape;484;p45"/>
              <p:cNvSpPr/>
              <p:nvPr/>
            </p:nvSpPr>
            <p:spPr>
              <a:xfrm>
                <a:off x="6246542" y="3713319"/>
                <a:ext cx="507135" cy="518019"/>
              </a:xfrm>
              <a:custGeom>
                <a:avLst/>
                <a:gdLst/>
                <a:ahLst/>
                <a:cxnLst/>
                <a:rect l="l" t="t" r="r" b="b"/>
                <a:pathLst>
                  <a:path w="565096" h="577223" extrusionOk="0">
                    <a:moveTo>
                      <a:pt x="0" y="0"/>
                    </a:moveTo>
                    <a:lnTo>
                      <a:pt x="565096" y="245761"/>
                    </a:lnTo>
                    <a:lnTo>
                      <a:pt x="535428" y="300420"/>
                    </a:lnTo>
                    <a:cubicBezTo>
                      <a:pt x="474220" y="391021"/>
                      <a:pt x="396033" y="469208"/>
                      <a:pt x="305433" y="530416"/>
                    </a:cubicBezTo>
                    <a:lnTo>
                      <a:pt x="219198" y="577223"/>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grpSp>
        <p:grpSp>
          <p:nvGrpSpPr>
            <p:cNvPr id="485" name="Google Shape;485;p45"/>
            <p:cNvGrpSpPr/>
            <p:nvPr/>
          </p:nvGrpSpPr>
          <p:grpSpPr>
            <a:xfrm>
              <a:off x="4073069" y="3823883"/>
              <a:ext cx="945093" cy="1689039"/>
              <a:chOff x="5430759" y="3775108"/>
              <a:chExt cx="1260124" cy="2252052"/>
            </a:xfrm>
          </p:grpSpPr>
          <p:sp>
            <p:nvSpPr>
              <p:cNvPr id="486" name="Google Shape;486;p45"/>
              <p:cNvSpPr/>
              <p:nvPr/>
            </p:nvSpPr>
            <p:spPr>
              <a:xfrm>
                <a:off x="5430759" y="3775108"/>
                <a:ext cx="1260124" cy="2252052"/>
              </a:xfrm>
              <a:custGeom>
                <a:avLst/>
                <a:gdLst/>
                <a:ahLst/>
                <a:cxnLst/>
                <a:rect l="l" t="t" r="r" b="b"/>
                <a:pathLst>
                  <a:path w="1404144" h="2509440" extrusionOk="0">
                    <a:moveTo>
                      <a:pt x="744810" y="0"/>
                    </a:moveTo>
                    <a:lnTo>
                      <a:pt x="1334912" y="1502991"/>
                    </a:lnTo>
                    <a:cubicBezTo>
                      <a:pt x="1379280" y="1595070"/>
                      <a:pt x="1404144" y="1698315"/>
                      <a:pt x="1404144" y="1807368"/>
                    </a:cubicBezTo>
                    <a:cubicBezTo>
                      <a:pt x="1404144" y="2195112"/>
                      <a:pt x="1089816" y="2509440"/>
                      <a:pt x="702072" y="2509440"/>
                    </a:cubicBezTo>
                    <a:cubicBezTo>
                      <a:pt x="314328" y="2509440"/>
                      <a:pt x="0" y="2195112"/>
                      <a:pt x="0" y="1807368"/>
                    </a:cubicBezTo>
                    <a:cubicBezTo>
                      <a:pt x="0" y="1764959"/>
                      <a:pt x="3760" y="1723428"/>
                      <a:pt x="10965" y="1683090"/>
                    </a:cubicBezTo>
                    <a:lnTo>
                      <a:pt x="30124" y="1612163"/>
                    </a:lnTo>
                    <a:lnTo>
                      <a:pt x="28179" y="1611409"/>
                    </a:lnTo>
                    <a:lnTo>
                      <a:pt x="33653" y="1599100"/>
                    </a:lnTo>
                    <a:lnTo>
                      <a:pt x="42601" y="1565972"/>
                    </a:lnTo>
                    <a:cubicBezTo>
                      <a:pt x="56382" y="1528337"/>
                      <a:pt x="73292" y="1492210"/>
                      <a:pt x="93016" y="1457907"/>
                    </a:cubicBezTo>
                    <a:lnTo>
                      <a:pt x="74481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87" name="Google Shape;487;p45"/>
              <p:cNvSpPr/>
              <p:nvPr/>
            </p:nvSpPr>
            <p:spPr>
              <a:xfrm>
                <a:off x="5530703" y="4866983"/>
                <a:ext cx="1075438" cy="1075439"/>
              </a:xfrm>
              <a:custGeom>
                <a:avLst/>
                <a:gdLst/>
                <a:ahLst/>
                <a:cxnLst/>
                <a:rect l="l" t="t" r="r" b="b"/>
                <a:pathLst>
                  <a:path w="1121726" h="1121727" extrusionOk="0">
                    <a:moveTo>
                      <a:pt x="532312" y="711"/>
                    </a:moveTo>
                    <a:cubicBezTo>
                      <a:pt x="750552" y="-10316"/>
                      <a:pt x="964464" y="107568"/>
                      <a:pt x="1065622" y="316646"/>
                    </a:cubicBezTo>
                    <a:cubicBezTo>
                      <a:pt x="1200500" y="595416"/>
                      <a:pt x="1083852" y="930745"/>
                      <a:pt x="805081" y="1065623"/>
                    </a:cubicBezTo>
                    <a:cubicBezTo>
                      <a:pt x="526311" y="1200500"/>
                      <a:pt x="190982" y="1083852"/>
                      <a:pt x="56105" y="805082"/>
                    </a:cubicBezTo>
                    <a:cubicBezTo>
                      <a:pt x="-78773" y="526312"/>
                      <a:pt x="37875" y="190983"/>
                      <a:pt x="316645" y="56105"/>
                    </a:cubicBezTo>
                    <a:cubicBezTo>
                      <a:pt x="386338" y="22386"/>
                      <a:pt x="459565" y="4387"/>
                      <a:pt x="532312" y="711"/>
                    </a:cubicBezTo>
                    <a:close/>
                  </a:path>
                </a:pathLst>
              </a:custGeom>
              <a:gradFill>
                <a:gsLst>
                  <a:gs pos="0">
                    <a:schemeClr val="lt1"/>
                  </a:gs>
                  <a:gs pos="50000">
                    <a:srgbClr val="F2F2F2"/>
                  </a:gs>
                  <a:gs pos="100000">
                    <a:srgbClr val="D8D8D8"/>
                  </a:gs>
                </a:gsLst>
                <a:lin ang="16200000" scaled="0"/>
              </a:gradFill>
              <a:ln>
                <a:noFill/>
              </a:ln>
              <a:effectLst>
                <a:outerShdw blurRad="1651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88" name="Google Shape;488;p45"/>
              <p:cNvSpPr/>
              <p:nvPr/>
            </p:nvSpPr>
            <p:spPr>
              <a:xfrm>
                <a:off x="5871941" y="3775108"/>
                <a:ext cx="428542" cy="544731"/>
              </a:xfrm>
              <a:custGeom>
                <a:avLst/>
                <a:gdLst/>
                <a:ahLst/>
                <a:cxnLst/>
                <a:rect l="l" t="t" r="r" b="b"/>
                <a:pathLst>
                  <a:path w="477520" h="606989" extrusionOk="0">
                    <a:moveTo>
                      <a:pt x="253205" y="0"/>
                    </a:moveTo>
                    <a:lnTo>
                      <a:pt x="477520" y="571329"/>
                    </a:lnTo>
                    <a:lnTo>
                      <a:pt x="418371" y="589690"/>
                    </a:lnTo>
                    <a:cubicBezTo>
                      <a:pt x="362941" y="601033"/>
                      <a:pt x="305548" y="606989"/>
                      <a:pt x="246764" y="606989"/>
                    </a:cubicBezTo>
                    <a:cubicBezTo>
                      <a:pt x="187980" y="606989"/>
                      <a:pt x="130588" y="601033"/>
                      <a:pt x="75157" y="589690"/>
                    </a:cubicBezTo>
                    <a:lnTo>
                      <a:pt x="0" y="566360"/>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grpSp>
        <p:grpSp>
          <p:nvGrpSpPr>
            <p:cNvPr id="489" name="Google Shape;489;p45"/>
            <p:cNvGrpSpPr/>
            <p:nvPr/>
          </p:nvGrpSpPr>
          <p:grpSpPr>
            <a:xfrm>
              <a:off x="3099641" y="3778398"/>
              <a:ext cx="1353077" cy="1312397"/>
              <a:chOff x="4132854" y="3714462"/>
              <a:chExt cx="1804103" cy="1749862"/>
            </a:xfrm>
          </p:grpSpPr>
          <p:sp>
            <p:nvSpPr>
              <p:cNvPr id="490" name="Google Shape;490;p45"/>
              <p:cNvSpPr/>
              <p:nvPr/>
            </p:nvSpPr>
            <p:spPr>
              <a:xfrm>
                <a:off x="4132854" y="3714462"/>
                <a:ext cx="1804103" cy="1749862"/>
              </a:xfrm>
              <a:custGeom>
                <a:avLst/>
                <a:gdLst/>
                <a:ahLst/>
                <a:cxnLst/>
                <a:rect l="l" t="t" r="r" b="b"/>
                <a:pathLst>
                  <a:path w="2010295" h="1949854" extrusionOk="0">
                    <a:moveTo>
                      <a:pt x="2010295" y="0"/>
                    </a:moveTo>
                    <a:lnTo>
                      <a:pt x="1364785" y="1480040"/>
                    </a:lnTo>
                    <a:cubicBezTo>
                      <a:pt x="1331048" y="1576523"/>
                      <a:pt x="1275624" y="1667110"/>
                      <a:pt x="1198512" y="1744222"/>
                    </a:cubicBezTo>
                    <a:cubicBezTo>
                      <a:pt x="924335" y="2018398"/>
                      <a:pt x="479808" y="2018398"/>
                      <a:pt x="205632" y="1744222"/>
                    </a:cubicBezTo>
                    <a:cubicBezTo>
                      <a:pt x="-68545" y="1470046"/>
                      <a:pt x="-68545" y="1025519"/>
                      <a:pt x="205632" y="751342"/>
                    </a:cubicBezTo>
                    <a:cubicBezTo>
                      <a:pt x="239904" y="717070"/>
                      <a:pt x="276837" y="687082"/>
                      <a:pt x="315767" y="661378"/>
                    </a:cubicBezTo>
                    <a:lnTo>
                      <a:pt x="365278" y="635324"/>
                    </a:lnTo>
                    <a:lnTo>
                      <a:pt x="364122" y="632703"/>
                    </a:lnTo>
                    <a:lnTo>
                      <a:pt x="386882" y="623955"/>
                    </a:lnTo>
                    <a:lnTo>
                      <a:pt x="437881" y="597118"/>
                    </a:lnTo>
                    <a:lnTo>
                      <a:pt x="2010295" y="0"/>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91" name="Google Shape;491;p45"/>
              <p:cNvSpPr/>
              <p:nvPr/>
            </p:nvSpPr>
            <p:spPr>
              <a:xfrm>
                <a:off x="4232798" y="4304145"/>
                <a:ext cx="1075439" cy="1075440"/>
              </a:xfrm>
              <a:custGeom>
                <a:avLst/>
                <a:gdLst/>
                <a:ahLst/>
                <a:cxnLst/>
                <a:rect l="l" t="t" r="r" b="b"/>
                <a:pathLst>
                  <a:path w="1121726" h="1121727" extrusionOk="0">
                    <a:moveTo>
                      <a:pt x="532312" y="711"/>
                    </a:moveTo>
                    <a:cubicBezTo>
                      <a:pt x="750552" y="-10316"/>
                      <a:pt x="964464" y="107568"/>
                      <a:pt x="1065622" y="316646"/>
                    </a:cubicBezTo>
                    <a:cubicBezTo>
                      <a:pt x="1200500" y="595416"/>
                      <a:pt x="1083852" y="930745"/>
                      <a:pt x="805081" y="1065623"/>
                    </a:cubicBezTo>
                    <a:cubicBezTo>
                      <a:pt x="526311" y="1200500"/>
                      <a:pt x="190982" y="1083852"/>
                      <a:pt x="56105" y="805082"/>
                    </a:cubicBezTo>
                    <a:cubicBezTo>
                      <a:pt x="-78773" y="526312"/>
                      <a:pt x="37875" y="190983"/>
                      <a:pt x="316645" y="56105"/>
                    </a:cubicBezTo>
                    <a:cubicBezTo>
                      <a:pt x="386338" y="22386"/>
                      <a:pt x="459565" y="4387"/>
                      <a:pt x="532312" y="711"/>
                    </a:cubicBezTo>
                    <a:close/>
                  </a:path>
                </a:pathLst>
              </a:custGeom>
              <a:gradFill>
                <a:gsLst>
                  <a:gs pos="0">
                    <a:schemeClr val="lt1"/>
                  </a:gs>
                  <a:gs pos="50000">
                    <a:srgbClr val="F2F2F2"/>
                  </a:gs>
                  <a:gs pos="100000">
                    <a:srgbClr val="D8D8D8"/>
                  </a:gs>
                </a:gsLst>
                <a:lin ang="16200000" scaled="0"/>
              </a:gradFill>
              <a:ln>
                <a:noFill/>
              </a:ln>
              <a:effectLst>
                <a:outerShdw blurRad="1651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92" name="Google Shape;492;p45"/>
              <p:cNvSpPr/>
              <p:nvPr/>
            </p:nvSpPr>
            <p:spPr>
              <a:xfrm>
                <a:off x="5420477" y="3714462"/>
                <a:ext cx="516480" cy="502828"/>
              </a:xfrm>
              <a:custGeom>
                <a:avLst/>
                <a:gdLst/>
                <a:ahLst/>
                <a:cxnLst/>
                <a:rect l="l" t="t" r="r" b="b"/>
                <a:pathLst>
                  <a:path w="575509" h="560296" extrusionOk="0">
                    <a:moveTo>
                      <a:pt x="575509" y="0"/>
                    </a:moveTo>
                    <a:lnTo>
                      <a:pt x="331140" y="560296"/>
                    </a:lnTo>
                    <a:lnTo>
                      <a:pt x="273744" y="529143"/>
                    </a:lnTo>
                    <a:cubicBezTo>
                      <a:pt x="183144" y="467935"/>
                      <a:pt x="104957" y="389748"/>
                      <a:pt x="43748" y="299147"/>
                    </a:cubicBezTo>
                    <a:lnTo>
                      <a:pt x="0" y="218547"/>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grpSp>
        <p:grpSp>
          <p:nvGrpSpPr>
            <p:cNvPr id="493" name="Google Shape;493;p45"/>
            <p:cNvGrpSpPr/>
            <p:nvPr/>
          </p:nvGrpSpPr>
          <p:grpSpPr>
            <a:xfrm>
              <a:off x="2720340" y="3164869"/>
              <a:ext cx="1689039" cy="945093"/>
              <a:chOff x="3627120" y="2896423"/>
              <a:chExt cx="2252052" cy="1260124"/>
            </a:xfrm>
          </p:grpSpPr>
          <p:sp>
            <p:nvSpPr>
              <p:cNvPr id="494" name="Google Shape;494;p45"/>
              <p:cNvSpPr/>
              <p:nvPr/>
            </p:nvSpPr>
            <p:spPr>
              <a:xfrm>
                <a:off x="3627120" y="2896423"/>
                <a:ext cx="2252052" cy="1260124"/>
              </a:xfrm>
              <a:custGeom>
                <a:avLst/>
                <a:gdLst/>
                <a:ahLst/>
                <a:cxnLst/>
                <a:rect l="l" t="t" r="r" b="b"/>
                <a:pathLst>
                  <a:path w="2509440" h="1404144" extrusionOk="0">
                    <a:moveTo>
                      <a:pt x="702072" y="0"/>
                    </a:moveTo>
                    <a:cubicBezTo>
                      <a:pt x="738423" y="0"/>
                      <a:pt x="774129" y="2763"/>
                      <a:pt x="808991" y="8089"/>
                    </a:cubicBezTo>
                    <a:lnTo>
                      <a:pt x="897877" y="28575"/>
                    </a:lnTo>
                    <a:cubicBezTo>
                      <a:pt x="897928" y="28443"/>
                      <a:pt x="897980" y="28310"/>
                      <a:pt x="898031" y="28178"/>
                    </a:cubicBezTo>
                    <a:lnTo>
                      <a:pt x="900045" y="29074"/>
                    </a:lnTo>
                    <a:lnTo>
                      <a:pt x="910847" y="31564"/>
                    </a:lnTo>
                    <a:cubicBezTo>
                      <a:pt x="943823" y="41820"/>
                      <a:pt x="975756" y="54442"/>
                      <a:pt x="1006449" y="69232"/>
                    </a:cubicBezTo>
                    <a:lnTo>
                      <a:pt x="2509440" y="744810"/>
                    </a:lnTo>
                    <a:lnTo>
                      <a:pt x="1051533" y="1311128"/>
                    </a:lnTo>
                    <a:cubicBezTo>
                      <a:pt x="948624" y="1370302"/>
                      <a:pt x="829300" y="1404144"/>
                      <a:pt x="702072" y="1404144"/>
                    </a:cubicBezTo>
                    <a:cubicBezTo>
                      <a:pt x="314328" y="1404144"/>
                      <a:pt x="0" y="1089816"/>
                      <a:pt x="0" y="702072"/>
                    </a:cubicBezTo>
                    <a:cubicBezTo>
                      <a:pt x="0" y="314328"/>
                      <a:pt x="314328" y="0"/>
                      <a:pt x="70207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95" name="Google Shape;495;p45"/>
              <p:cNvSpPr/>
              <p:nvPr/>
            </p:nvSpPr>
            <p:spPr>
              <a:xfrm>
                <a:off x="3727064" y="2996368"/>
                <a:ext cx="1075438" cy="1075439"/>
              </a:xfrm>
              <a:custGeom>
                <a:avLst/>
                <a:gdLst/>
                <a:ahLst/>
                <a:cxnLst/>
                <a:rect l="l" t="t" r="r" b="b"/>
                <a:pathLst>
                  <a:path w="1121726" h="1121727" extrusionOk="0">
                    <a:moveTo>
                      <a:pt x="532312" y="711"/>
                    </a:moveTo>
                    <a:cubicBezTo>
                      <a:pt x="750552" y="-10316"/>
                      <a:pt x="964464" y="107568"/>
                      <a:pt x="1065622" y="316646"/>
                    </a:cubicBezTo>
                    <a:cubicBezTo>
                      <a:pt x="1200500" y="595416"/>
                      <a:pt x="1083852" y="930745"/>
                      <a:pt x="805081" y="1065623"/>
                    </a:cubicBezTo>
                    <a:cubicBezTo>
                      <a:pt x="526311" y="1200500"/>
                      <a:pt x="190982" y="1083852"/>
                      <a:pt x="56105" y="805082"/>
                    </a:cubicBezTo>
                    <a:cubicBezTo>
                      <a:pt x="-78773" y="526312"/>
                      <a:pt x="37875" y="190983"/>
                      <a:pt x="316645" y="56105"/>
                    </a:cubicBezTo>
                    <a:cubicBezTo>
                      <a:pt x="386338" y="22386"/>
                      <a:pt x="459565" y="4387"/>
                      <a:pt x="532312" y="711"/>
                    </a:cubicBezTo>
                    <a:close/>
                  </a:path>
                </a:pathLst>
              </a:custGeom>
              <a:gradFill>
                <a:gsLst>
                  <a:gs pos="0">
                    <a:schemeClr val="lt1"/>
                  </a:gs>
                  <a:gs pos="50000">
                    <a:srgbClr val="F2F2F2"/>
                  </a:gs>
                  <a:gs pos="100000">
                    <a:srgbClr val="D8D8D8"/>
                  </a:gs>
                </a:gsLst>
                <a:lin ang="16200000" scaled="0"/>
              </a:gradFill>
              <a:ln>
                <a:noFill/>
              </a:ln>
              <a:effectLst>
                <a:outerShdw blurRad="1651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96" name="Google Shape;496;p45"/>
              <p:cNvSpPr/>
              <p:nvPr/>
            </p:nvSpPr>
            <p:spPr>
              <a:xfrm>
                <a:off x="5329230" y="3334058"/>
                <a:ext cx="549942" cy="431621"/>
              </a:xfrm>
              <a:custGeom>
                <a:avLst/>
                <a:gdLst/>
                <a:ahLst/>
                <a:cxnLst/>
                <a:rect l="l" t="t" r="r" b="b"/>
                <a:pathLst>
                  <a:path w="612795" h="480951" extrusionOk="0">
                    <a:moveTo>
                      <a:pt x="40686" y="0"/>
                    </a:moveTo>
                    <a:lnTo>
                      <a:pt x="612795" y="257157"/>
                    </a:lnTo>
                    <a:lnTo>
                      <a:pt x="36669" y="480951"/>
                    </a:lnTo>
                    <a:lnTo>
                      <a:pt x="17300" y="418552"/>
                    </a:lnTo>
                    <a:cubicBezTo>
                      <a:pt x="5957" y="363122"/>
                      <a:pt x="0" y="305729"/>
                      <a:pt x="0" y="246945"/>
                    </a:cubicBezTo>
                    <a:cubicBezTo>
                      <a:pt x="0" y="188161"/>
                      <a:pt x="5957" y="130769"/>
                      <a:pt x="17300" y="75338"/>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grpSp>
        <p:grpSp>
          <p:nvGrpSpPr>
            <p:cNvPr id="497" name="Google Shape;497;p45"/>
            <p:cNvGrpSpPr/>
            <p:nvPr/>
          </p:nvGrpSpPr>
          <p:grpSpPr>
            <a:xfrm>
              <a:off x="3135995" y="2188307"/>
              <a:ext cx="1312397" cy="1362835"/>
              <a:chOff x="4181326" y="1594340"/>
              <a:chExt cx="1749863" cy="1817113"/>
            </a:xfrm>
          </p:grpSpPr>
          <p:sp>
            <p:nvSpPr>
              <p:cNvPr id="498" name="Google Shape;498;p45"/>
              <p:cNvSpPr/>
              <p:nvPr/>
            </p:nvSpPr>
            <p:spPr>
              <a:xfrm>
                <a:off x="4181326" y="1594340"/>
                <a:ext cx="1749863" cy="1804104"/>
              </a:xfrm>
              <a:custGeom>
                <a:avLst/>
                <a:gdLst/>
                <a:ahLst/>
                <a:cxnLst/>
                <a:rect l="l" t="t" r="r" b="b"/>
                <a:pathLst>
                  <a:path w="1949855" h="2010296" extrusionOk="0">
                    <a:moveTo>
                      <a:pt x="702072" y="0"/>
                    </a:moveTo>
                    <a:cubicBezTo>
                      <a:pt x="881748" y="0"/>
                      <a:pt x="1061424" y="68544"/>
                      <a:pt x="1198512" y="205633"/>
                    </a:cubicBezTo>
                    <a:cubicBezTo>
                      <a:pt x="1232784" y="239905"/>
                      <a:pt x="1262772" y="276838"/>
                      <a:pt x="1288476" y="315768"/>
                    </a:cubicBezTo>
                    <a:lnTo>
                      <a:pt x="1314531" y="365279"/>
                    </a:lnTo>
                    <a:lnTo>
                      <a:pt x="1317152" y="364123"/>
                    </a:lnTo>
                    <a:lnTo>
                      <a:pt x="1325901" y="386886"/>
                    </a:lnTo>
                    <a:lnTo>
                      <a:pt x="1352737" y="437882"/>
                    </a:lnTo>
                    <a:lnTo>
                      <a:pt x="1949855" y="2010296"/>
                    </a:lnTo>
                    <a:lnTo>
                      <a:pt x="437882" y="1352737"/>
                    </a:lnTo>
                    <a:cubicBezTo>
                      <a:pt x="353367" y="1318465"/>
                      <a:pt x="274176" y="1267056"/>
                      <a:pt x="205632" y="1198512"/>
                    </a:cubicBezTo>
                    <a:cubicBezTo>
                      <a:pt x="-68544" y="924336"/>
                      <a:pt x="-68544" y="479809"/>
                      <a:pt x="205632" y="205633"/>
                    </a:cubicBezTo>
                    <a:cubicBezTo>
                      <a:pt x="342720" y="68544"/>
                      <a:pt x="522396" y="0"/>
                      <a:pt x="702072" y="0"/>
                    </a:cubicBezTo>
                    <a:close/>
                  </a:path>
                </a:pathLst>
              </a:custGeom>
              <a:solidFill>
                <a:srgbClr val="EB1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499" name="Google Shape;499;p45"/>
              <p:cNvSpPr/>
              <p:nvPr/>
            </p:nvSpPr>
            <p:spPr>
              <a:xfrm>
                <a:off x="4271802" y="1707294"/>
                <a:ext cx="1075439" cy="1075440"/>
              </a:xfrm>
              <a:custGeom>
                <a:avLst/>
                <a:gdLst/>
                <a:ahLst/>
                <a:cxnLst/>
                <a:rect l="l" t="t" r="r" b="b"/>
                <a:pathLst>
                  <a:path w="1121726" h="1121727" extrusionOk="0">
                    <a:moveTo>
                      <a:pt x="532312" y="711"/>
                    </a:moveTo>
                    <a:cubicBezTo>
                      <a:pt x="750552" y="-10316"/>
                      <a:pt x="964464" y="107568"/>
                      <a:pt x="1065622" y="316646"/>
                    </a:cubicBezTo>
                    <a:cubicBezTo>
                      <a:pt x="1200500" y="595416"/>
                      <a:pt x="1083852" y="930745"/>
                      <a:pt x="805081" y="1065623"/>
                    </a:cubicBezTo>
                    <a:cubicBezTo>
                      <a:pt x="526311" y="1200500"/>
                      <a:pt x="190982" y="1083852"/>
                      <a:pt x="56105" y="805082"/>
                    </a:cubicBezTo>
                    <a:cubicBezTo>
                      <a:pt x="-78773" y="526312"/>
                      <a:pt x="37875" y="190983"/>
                      <a:pt x="316645" y="56105"/>
                    </a:cubicBezTo>
                    <a:cubicBezTo>
                      <a:pt x="386338" y="22386"/>
                      <a:pt x="459565" y="4387"/>
                      <a:pt x="532312" y="711"/>
                    </a:cubicBezTo>
                    <a:close/>
                  </a:path>
                </a:pathLst>
              </a:custGeom>
              <a:gradFill>
                <a:gsLst>
                  <a:gs pos="0">
                    <a:schemeClr val="lt1"/>
                  </a:gs>
                  <a:gs pos="50000">
                    <a:srgbClr val="F2F2F2"/>
                  </a:gs>
                  <a:gs pos="100000">
                    <a:srgbClr val="D8D8D8"/>
                  </a:gs>
                </a:gsLst>
                <a:lin ang="16200000" scaled="0"/>
              </a:gradFill>
              <a:ln>
                <a:noFill/>
              </a:ln>
              <a:effectLst>
                <a:outerShdw blurRad="1651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500" name="Google Shape;500;p45"/>
              <p:cNvSpPr/>
              <p:nvPr/>
            </p:nvSpPr>
            <p:spPr>
              <a:xfrm>
                <a:off x="5423681" y="2890643"/>
                <a:ext cx="498040" cy="520810"/>
              </a:xfrm>
              <a:custGeom>
                <a:avLst/>
                <a:gdLst/>
                <a:ahLst/>
                <a:cxnLst/>
                <a:rect l="l" t="t" r="r" b="b"/>
                <a:pathLst>
                  <a:path w="554961" h="580333" extrusionOk="0">
                    <a:moveTo>
                      <a:pt x="334582" y="0"/>
                    </a:moveTo>
                    <a:lnTo>
                      <a:pt x="554961" y="580333"/>
                    </a:lnTo>
                    <a:lnTo>
                      <a:pt x="0" y="338980"/>
                    </a:lnTo>
                    <a:lnTo>
                      <a:pt x="40178" y="264956"/>
                    </a:lnTo>
                    <a:cubicBezTo>
                      <a:pt x="101387" y="174356"/>
                      <a:pt x="179574" y="96169"/>
                      <a:pt x="270174" y="34960"/>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grpSp>
      </p:grpSp>
      <p:sp>
        <p:nvSpPr>
          <p:cNvPr id="501" name="Google Shape;501;p45"/>
          <p:cNvSpPr txBox="1"/>
          <p:nvPr/>
        </p:nvSpPr>
        <p:spPr>
          <a:xfrm>
            <a:off x="3673128" y="1960516"/>
            <a:ext cx="1402521"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Literature</a:t>
            </a:r>
            <a:endParaRPr/>
          </a:p>
        </p:txBody>
      </p:sp>
      <p:sp>
        <p:nvSpPr>
          <p:cNvPr id="502" name="Google Shape;502;p45"/>
          <p:cNvSpPr txBox="1"/>
          <p:nvPr/>
        </p:nvSpPr>
        <p:spPr>
          <a:xfrm>
            <a:off x="5474906" y="1323093"/>
            <a:ext cx="130847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Funding </a:t>
            </a:r>
            <a:endParaRPr/>
          </a:p>
          <a:p>
            <a:pPr marL="0" marR="0" lvl="0" indent="0" algn="ctr"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Stream</a:t>
            </a:r>
            <a:endParaRPr/>
          </a:p>
        </p:txBody>
      </p:sp>
      <p:sp>
        <p:nvSpPr>
          <p:cNvPr id="503" name="Google Shape;503;p45"/>
          <p:cNvSpPr txBox="1"/>
          <p:nvPr/>
        </p:nvSpPr>
        <p:spPr>
          <a:xfrm>
            <a:off x="7273726" y="1994451"/>
            <a:ext cx="109474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Design</a:t>
            </a:r>
            <a:endParaRPr/>
          </a:p>
        </p:txBody>
      </p:sp>
      <p:sp>
        <p:nvSpPr>
          <p:cNvPr id="504" name="Google Shape;504;p45"/>
          <p:cNvSpPr txBox="1"/>
          <p:nvPr/>
        </p:nvSpPr>
        <p:spPr>
          <a:xfrm>
            <a:off x="7008103" y="4589067"/>
            <a:ext cx="1458092"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Feasibility</a:t>
            </a:r>
            <a:endParaRPr/>
          </a:p>
        </p:txBody>
      </p:sp>
      <p:sp>
        <p:nvSpPr>
          <p:cNvPr id="505" name="Google Shape;505;p45"/>
          <p:cNvSpPr txBox="1"/>
          <p:nvPr/>
        </p:nvSpPr>
        <p:spPr>
          <a:xfrm>
            <a:off x="7742985" y="3134670"/>
            <a:ext cx="1532899"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Public </a:t>
            </a:r>
            <a:endParaRPr/>
          </a:p>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Involvement</a:t>
            </a:r>
            <a:endParaRPr sz="1600" b="0" i="0" u="none" strike="noStrike" cap="none">
              <a:solidFill>
                <a:srgbClr val="000000"/>
              </a:solidFill>
              <a:latin typeface="Arial"/>
              <a:ea typeface="Arial"/>
              <a:cs typeface="Arial"/>
              <a:sym typeface="Arial"/>
            </a:endParaRPr>
          </a:p>
        </p:txBody>
      </p:sp>
      <p:sp>
        <p:nvSpPr>
          <p:cNvPr id="506" name="Google Shape;506;p45"/>
          <p:cNvSpPr txBox="1"/>
          <p:nvPr/>
        </p:nvSpPr>
        <p:spPr>
          <a:xfrm>
            <a:off x="3785534" y="4561422"/>
            <a:ext cx="91478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Team</a:t>
            </a:r>
            <a:endParaRPr/>
          </a:p>
        </p:txBody>
      </p:sp>
      <p:sp>
        <p:nvSpPr>
          <p:cNvPr id="507" name="Google Shape;507;p45"/>
          <p:cNvSpPr txBox="1"/>
          <p:nvPr/>
        </p:nvSpPr>
        <p:spPr>
          <a:xfrm>
            <a:off x="5186461" y="4934612"/>
            <a:ext cx="160770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Ethical</a:t>
            </a:r>
            <a:endParaRPr/>
          </a:p>
          <a:p>
            <a:pPr marL="0" marR="0" lvl="0" indent="0" algn="ctr"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Considerations</a:t>
            </a:r>
            <a:endParaRPr/>
          </a:p>
        </p:txBody>
      </p:sp>
      <p:sp>
        <p:nvSpPr>
          <p:cNvPr id="508" name="Google Shape;508;p45"/>
          <p:cNvSpPr txBox="1"/>
          <p:nvPr/>
        </p:nvSpPr>
        <p:spPr>
          <a:xfrm>
            <a:off x="2817884" y="3118126"/>
            <a:ext cx="1644040" cy="5386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500" b="0" i="0" u="none" strike="noStrike" cap="none">
                <a:solidFill>
                  <a:srgbClr val="000000"/>
                </a:solidFill>
                <a:latin typeface="Arial"/>
                <a:ea typeface="Arial"/>
                <a:cs typeface="Arial"/>
                <a:sym typeface="Arial"/>
              </a:rPr>
              <a:t>Impact and </a:t>
            </a:r>
            <a:endParaRPr/>
          </a:p>
          <a:p>
            <a:pPr marL="0" marR="0" lvl="0" indent="0" algn="ctr" rtl="0">
              <a:lnSpc>
                <a:spcPct val="100000"/>
              </a:lnSpc>
              <a:spcBef>
                <a:spcPts val="0"/>
              </a:spcBef>
              <a:spcAft>
                <a:spcPts val="0"/>
              </a:spcAft>
              <a:buNone/>
            </a:pPr>
            <a:r>
              <a:rPr lang="en-GB" sz="1270" b="0" i="0" u="none" strike="noStrike" cap="none">
                <a:solidFill>
                  <a:srgbClr val="000000"/>
                </a:solidFill>
                <a:latin typeface="Arial"/>
                <a:ea typeface="Arial"/>
                <a:cs typeface="Arial"/>
                <a:sym typeface="Arial"/>
              </a:rPr>
              <a:t>Dissemination</a:t>
            </a:r>
            <a:endParaRPr/>
          </a:p>
        </p:txBody>
      </p:sp>
      <p:sp>
        <p:nvSpPr>
          <p:cNvPr id="509" name="Google Shape;509;p45"/>
          <p:cNvSpPr/>
          <p:nvPr/>
        </p:nvSpPr>
        <p:spPr>
          <a:xfrm>
            <a:off x="5259872" y="2882672"/>
            <a:ext cx="1560737" cy="1170554"/>
          </a:xfrm>
          <a:custGeom>
            <a:avLst/>
            <a:gdLst/>
            <a:ahLst/>
            <a:cxnLst/>
            <a:rect l="l" t="t" r="r" b="b"/>
            <a:pathLst>
              <a:path w="1121726" h="1121727" extrusionOk="0">
                <a:moveTo>
                  <a:pt x="532312" y="711"/>
                </a:moveTo>
                <a:cubicBezTo>
                  <a:pt x="750552" y="-10316"/>
                  <a:pt x="964464" y="107568"/>
                  <a:pt x="1065622" y="316646"/>
                </a:cubicBezTo>
                <a:cubicBezTo>
                  <a:pt x="1200500" y="595416"/>
                  <a:pt x="1083852" y="930745"/>
                  <a:pt x="805081" y="1065623"/>
                </a:cubicBezTo>
                <a:cubicBezTo>
                  <a:pt x="526311" y="1200500"/>
                  <a:pt x="190982" y="1083852"/>
                  <a:pt x="56105" y="805082"/>
                </a:cubicBezTo>
                <a:cubicBezTo>
                  <a:pt x="-78773" y="526312"/>
                  <a:pt x="37875" y="190983"/>
                  <a:pt x="316645" y="56105"/>
                </a:cubicBezTo>
                <a:cubicBezTo>
                  <a:pt x="386338" y="22386"/>
                  <a:pt x="459565" y="4387"/>
                  <a:pt x="532312" y="711"/>
                </a:cubicBezTo>
                <a:close/>
              </a:path>
            </a:pathLst>
          </a:custGeom>
          <a:gradFill>
            <a:gsLst>
              <a:gs pos="0">
                <a:schemeClr val="lt1"/>
              </a:gs>
              <a:gs pos="50000">
                <a:srgbClr val="F2F2F2"/>
              </a:gs>
              <a:gs pos="100000">
                <a:srgbClr val="D8D8D8"/>
              </a:gs>
            </a:gsLst>
            <a:lin ang="16200000" scaled="0"/>
          </a:gradFill>
          <a:ln>
            <a:noFill/>
          </a:ln>
          <a:effectLst>
            <a:outerShdw blurRad="1651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sp>
        <p:nvSpPr>
          <p:cNvPr id="510" name="Google Shape;510;p45"/>
          <p:cNvSpPr txBox="1"/>
          <p:nvPr/>
        </p:nvSpPr>
        <p:spPr>
          <a:xfrm>
            <a:off x="5295443" y="3023246"/>
            <a:ext cx="1573508" cy="8771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700" b="0" i="0" u="none" strike="noStrike" cap="none">
                <a:solidFill>
                  <a:srgbClr val="000000"/>
                </a:solidFill>
                <a:latin typeface="Arial"/>
                <a:ea typeface="Arial"/>
                <a:cs typeface="Arial"/>
                <a:sym typeface="Arial"/>
              </a:rPr>
              <a:t>Inclusive </a:t>
            </a:r>
            <a:endParaRPr/>
          </a:p>
          <a:p>
            <a:pPr marL="0" marR="0" lvl="0" indent="0" algn="ctr" rtl="0">
              <a:lnSpc>
                <a:spcPct val="100000"/>
              </a:lnSpc>
              <a:spcBef>
                <a:spcPts val="0"/>
              </a:spcBef>
              <a:spcAft>
                <a:spcPts val="0"/>
              </a:spcAft>
              <a:buNone/>
            </a:pPr>
            <a:r>
              <a:rPr lang="en-GB" sz="1700" b="0" i="0" u="none" strike="noStrike" cap="none">
                <a:solidFill>
                  <a:srgbClr val="000000"/>
                </a:solidFill>
                <a:latin typeface="Arial"/>
                <a:ea typeface="Arial"/>
                <a:cs typeface="Arial"/>
                <a:sym typeface="Arial"/>
              </a:rPr>
              <a:t>Research </a:t>
            </a:r>
            <a:endParaRPr/>
          </a:p>
          <a:p>
            <a:pPr marL="0" marR="0" lvl="0" indent="0" algn="ctr" rtl="0">
              <a:lnSpc>
                <a:spcPct val="100000"/>
              </a:lnSpc>
              <a:spcBef>
                <a:spcPts val="0"/>
              </a:spcBef>
              <a:spcAft>
                <a:spcPts val="0"/>
              </a:spcAft>
              <a:buNone/>
            </a:pPr>
            <a:r>
              <a:rPr lang="en-GB" sz="1700" b="0" i="0" u="none" strike="noStrike" cap="none">
                <a:solidFill>
                  <a:srgbClr val="000000"/>
                </a:solidFill>
                <a:latin typeface="Arial"/>
                <a:ea typeface="Arial"/>
                <a:cs typeface="Arial"/>
                <a:sym typeface="Arial"/>
              </a:rPr>
              <a:t>Proposal</a:t>
            </a:r>
            <a:endParaRPr/>
          </a:p>
        </p:txBody>
      </p:sp>
      <p:sp>
        <p:nvSpPr>
          <p:cNvPr id="511" name="Google Shape;511;p45"/>
          <p:cNvSpPr/>
          <p:nvPr/>
        </p:nvSpPr>
        <p:spPr>
          <a:xfrm>
            <a:off x="4909118" y="5826489"/>
            <a:ext cx="2185497" cy="418559"/>
          </a:xfrm>
          <a:prstGeom prst="wedgeRoundRectCallout">
            <a:avLst>
              <a:gd name="adj1" fmla="val 25527"/>
              <a:gd name="adj2" fmla="val 40357"/>
              <a:gd name="adj3" fmla="val 16667"/>
            </a:avLst>
          </a:prstGeom>
          <a:solidFill>
            <a:schemeClr val="accent5">
              <a:alpha val="44705"/>
            </a:schemeClr>
          </a:solidFill>
          <a:ln>
            <a:noFill/>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Consent procedure</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Participant burden </a:t>
            </a:r>
            <a:endParaRPr/>
          </a:p>
        </p:txBody>
      </p:sp>
      <p:sp>
        <p:nvSpPr>
          <p:cNvPr id="512" name="Google Shape;512;p45"/>
          <p:cNvSpPr txBox="1"/>
          <p:nvPr/>
        </p:nvSpPr>
        <p:spPr>
          <a:xfrm>
            <a:off x="8650291" y="1639535"/>
            <a:ext cx="3184901" cy="60016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Appropriate research design and analysis plan</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Steps to reduce bias</a:t>
            </a:r>
            <a:endParaRPr/>
          </a:p>
        </p:txBody>
      </p:sp>
      <p:sp>
        <p:nvSpPr>
          <p:cNvPr id="513" name="Google Shape;513;p45"/>
          <p:cNvSpPr txBox="1"/>
          <p:nvPr/>
        </p:nvSpPr>
        <p:spPr>
          <a:xfrm>
            <a:off x="9217204" y="3055724"/>
            <a:ext cx="2862323" cy="76944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Diverse public contributors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Meaningful and appropriate</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Individuals’ needs supported</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Appropriate reimbursement</a:t>
            </a:r>
            <a:endParaRPr sz="1400" b="0" i="0" u="none" strike="noStrike" cap="none">
              <a:solidFill>
                <a:srgbClr val="000000"/>
              </a:solidFill>
              <a:latin typeface="Arial"/>
              <a:ea typeface="Arial"/>
              <a:cs typeface="Arial"/>
              <a:sym typeface="Arial"/>
            </a:endParaRPr>
          </a:p>
        </p:txBody>
      </p:sp>
      <p:sp>
        <p:nvSpPr>
          <p:cNvPr id="514" name="Google Shape;514;p45"/>
          <p:cNvSpPr txBox="1"/>
          <p:nvPr/>
        </p:nvSpPr>
        <p:spPr>
          <a:xfrm>
            <a:off x="8500981" y="4651011"/>
            <a:ext cx="3283412" cy="93871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Eligibility criteria - inclusive of under-served communities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Accessibility of research</a:t>
            </a:r>
            <a:endParaRPr sz="11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Local barriers to recruitment</a:t>
            </a:r>
            <a:endParaRPr/>
          </a:p>
          <a:p>
            <a:pPr marL="171450" marR="0" lvl="0" indent="-171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Participant/carer costs considered</a:t>
            </a:r>
            <a:endParaRPr/>
          </a:p>
        </p:txBody>
      </p:sp>
      <p:sp>
        <p:nvSpPr>
          <p:cNvPr id="515" name="Google Shape;515;p45"/>
          <p:cNvSpPr txBox="1"/>
          <p:nvPr/>
        </p:nvSpPr>
        <p:spPr>
          <a:xfrm>
            <a:off x="2521780" y="-47664"/>
            <a:ext cx="7214696" cy="739056"/>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193E72"/>
              </a:buClr>
              <a:buSzPts val="3200"/>
              <a:buFont typeface="Arial"/>
              <a:buNone/>
            </a:pPr>
            <a:r>
              <a:rPr lang="en-GB" sz="3200" b="1" i="0" u="none" strike="noStrike" cap="none">
                <a:solidFill>
                  <a:srgbClr val="193E72"/>
                </a:solidFill>
                <a:latin typeface="Arial"/>
                <a:ea typeface="Arial"/>
                <a:cs typeface="Arial"/>
                <a:sym typeface="Arial"/>
              </a:rPr>
              <a:t>Design Inclusive Research </a:t>
            </a:r>
            <a:endParaRPr/>
          </a:p>
        </p:txBody>
      </p:sp>
      <p:sp>
        <p:nvSpPr>
          <p:cNvPr id="516" name="Google Shape;516;p45"/>
          <p:cNvSpPr txBox="1"/>
          <p:nvPr/>
        </p:nvSpPr>
        <p:spPr>
          <a:xfrm>
            <a:off x="7082253" y="410111"/>
            <a:ext cx="2851391" cy="45670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3E72"/>
              </a:buClr>
              <a:buSzPts val="3200"/>
              <a:buFont typeface="Arial"/>
              <a:buNone/>
            </a:pPr>
            <a:r>
              <a:rPr lang="en-GB" sz="1700" b="1" i="0" u="none" strike="noStrike" cap="none">
                <a:solidFill>
                  <a:srgbClr val="193E72"/>
                </a:solidFill>
                <a:latin typeface="Arial"/>
                <a:ea typeface="Arial"/>
                <a:cs typeface="Arial"/>
                <a:sym typeface="Arial"/>
              </a:rPr>
              <a:t>The RDS can help </a:t>
            </a:r>
            <a:endParaRPr/>
          </a:p>
        </p:txBody>
      </p:sp>
      <p:pic>
        <p:nvPicPr>
          <p:cNvPr id="517" name="Google Shape;517;p45" descr="Image preview"/>
          <p:cNvPicPr preferRelativeResize="0"/>
          <p:nvPr/>
        </p:nvPicPr>
        <p:blipFill rotWithShape="1">
          <a:blip r:embed="rId3">
            <a:alphaModFix/>
          </a:blip>
          <a:srcRect/>
          <a:stretch/>
        </p:blipFill>
        <p:spPr>
          <a:xfrm>
            <a:off x="9032615" y="6350585"/>
            <a:ext cx="468443" cy="285750"/>
          </a:xfrm>
          <a:prstGeom prst="rect">
            <a:avLst/>
          </a:prstGeom>
          <a:noFill/>
          <a:ln>
            <a:noFill/>
          </a:ln>
        </p:spPr>
      </p:pic>
      <p:sp>
        <p:nvSpPr>
          <p:cNvPr id="518" name="Google Shape;518;p45"/>
          <p:cNvSpPr txBox="1"/>
          <p:nvPr/>
        </p:nvSpPr>
        <p:spPr>
          <a:xfrm>
            <a:off x="9501057" y="6332845"/>
            <a:ext cx="6096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sng" strike="noStrike" cap="none">
                <a:solidFill>
                  <a:srgbClr val="201F1E"/>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@NIHR_RDSYH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6"/>
          <p:cNvSpPr txBox="1">
            <a:spLocks noGrp="1"/>
          </p:cNvSpPr>
          <p:nvPr>
            <p:ph type="title"/>
          </p:nvPr>
        </p:nvSpPr>
        <p:spPr>
          <a:xfrm>
            <a:off x="1066801" y="482580"/>
            <a:ext cx="7886700" cy="659091"/>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rgbClr val="193E72"/>
              </a:buClr>
              <a:buSzPts val="3200"/>
              <a:buFont typeface="Arial"/>
              <a:buNone/>
            </a:pPr>
            <a:r>
              <a:rPr lang="en-GB" sz="3500" b="1"/>
              <a:t>Discussion with RDS</a:t>
            </a:r>
            <a:endParaRPr sz="3500" b="1"/>
          </a:p>
        </p:txBody>
      </p:sp>
      <p:grpSp>
        <p:nvGrpSpPr>
          <p:cNvPr id="525" name="Google Shape;525;p46"/>
          <p:cNvGrpSpPr/>
          <p:nvPr/>
        </p:nvGrpSpPr>
        <p:grpSpPr>
          <a:xfrm>
            <a:off x="1066801" y="1438275"/>
            <a:ext cx="9766300" cy="4495800"/>
            <a:chOff x="173271" y="1448"/>
            <a:chExt cx="7883056" cy="4523065"/>
          </a:xfrm>
        </p:grpSpPr>
        <p:sp>
          <p:nvSpPr>
            <p:cNvPr id="526" name="Google Shape;526;p46"/>
            <p:cNvSpPr/>
            <p:nvPr/>
          </p:nvSpPr>
          <p:spPr>
            <a:xfrm rot="5400000">
              <a:off x="-194228" y="1029234"/>
              <a:ext cx="1605958" cy="193845"/>
            </a:xfrm>
            <a:prstGeom prst="rect">
              <a:avLst/>
            </a:prstGeom>
            <a:solidFill>
              <a:srgbClr val="ABBAD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46"/>
            <p:cNvSpPr/>
            <p:nvPr/>
          </p:nvSpPr>
          <p:spPr>
            <a:xfrm>
              <a:off x="173271" y="1448"/>
              <a:ext cx="2153840" cy="12923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46"/>
            <p:cNvSpPr txBox="1"/>
            <p:nvPr/>
          </p:nvSpPr>
          <p:spPr>
            <a:xfrm>
              <a:off x="211121" y="39298"/>
              <a:ext cx="2078140" cy="121660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400" b="0" i="0" u="none" strike="noStrike" cap="none">
                  <a:solidFill>
                    <a:srgbClr val="FFFFFF"/>
                  </a:solidFill>
                  <a:latin typeface="Arial"/>
                  <a:ea typeface="Arial"/>
                  <a:cs typeface="Arial"/>
                  <a:sym typeface="Arial"/>
                </a:rPr>
                <a:t>Who will benefit from this research and how will it be implemented?</a:t>
              </a:r>
              <a:endParaRPr sz="1400" b="0" i="0" u="none" strike="noStrike" cap="none">
                <a:solidFill>
                  <a:srgbClr val="FFFFFF"/>
                </a:solidFill>
                <a:latin typeface="Arial"/>
                <a:ea typeface="Arial"/>
                <a:cs typeface="Arial"/>
                <a:sym typeface="Arial"/>
              </a:endParaRPr>
            </a:p>
          </p:txBody>
        </p:sp>
        <p:sp>
          <p:nvSpPr>
            <p:cNvPr id="529" name="Google Shape;529;p46"/>
            <p:cNvSpPr/>
            <p:nvPr/>
          </p:nvSpPr>
          <p:spPr>
            <a:xfrm rot="5400000">
              <a:off x="-194228" y="2644614"/>
              <a:ext cx="1605958" cy="193845"/>
            </a:xfrm>
            <a:prstGeom prst="rect">
              <a:avLst/>
            </a:prstGeom>
            <a:solidFill>
              <a:srgbClr val="ABBAD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46"/>
            <p:cNvSpPr/>
            <p:nvPr/>
          </p:nvSpPr>
          <p:spPr>
            <a:xfrm>
              <a:off x="173271" y="1616829"/>
              <a:ext cx="2153840" cy="12923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46"/>
            <p:cNvSpPr txBox="1"/>
            <p:nvPr/>
          </p:nvSpPr>
          <p:spPr>
            <a:xfrm>
              <a:off x="211121" y="1654679"/>
              <a:ext cx="2078140" cy="121660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400" b="0" i="0" u="none" strike="noStrike" cap="none">
                  <a:solidFill>
                    <a:srgbClr val="FFFFFF"/>
                  </a:solidFill>
                  <a:latin typeface="Arial"/>
                  <a:ea typeface="Arial"/>
                  <a:cs typeface="Arial"/>
                  <a:sym typeface="Arial"/>
                </a:rPr>
                <a:t>Who have you talked to about this research idea?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None/>
              </a:pPr>
              <a:r>
                <a:rPr lang="en-GB" sz="1400" b="0" i="0" u="none" strike="noStrike" cap="none">
                  <a:solidFill>
                    <a:srgbClr val="FFFFFF"/>
                  </a:solidFill>
                  <a:latin typeface="Arial"/>
                  <a:ea typeface="Arial"/>
                  <a:cs typeface="Arial"/>
                  <a:sym typeface="Arial"/>
                </a:rPr>
                <a:t>Patients/ Public / Stakeholders</a:t>
              </a:r>
              <a:endParaRPr sz="1400" b="0" i="0" u="none" strike="noStrike" cap="none">
                <a:solidFill>
                  <a:srgbClr val="000000"/>
                </a:solidFill>
                <a:latin typeface="Arial"/>
                <a:ea typeface="Arial"/>
                <a:cs typeface="Arial"/>
                <a:sym typeface="Arial"/>
              </a:endParaRPr>
            </a:p>
          </p:txBody>
        </p:sp>
        <p:sp>
          <p:nvSpPr>
            <p:cNvPr id="532" name="Google Shape;532;p46"/>
            <p:cNvSpPr/>
            <p:nvPr/>
          </p:nvSpPr>
          <p:spPr>
            <a:xfrm>
              <a:off x="613461" y="3452304"/>
              <a:ext cx="2855186" cy="193845"/>
            </a:xfrm>
            <a:prstGeom prst="rect">
              <a:avLst/>
            </a:prstGeom>
            <a:solidFill>
              <a:srgbClr val="ABBAD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46"/>
            <p:cNvSpPr/>
            <p:nvPr/>
          </p:nvSpPr>
          <p:spPr>
            <a:xfrm>
              <a:off x="173271" y="3232209"/>
              <a:ext cx="2153840" cy="12923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46"/>
            <p:cNvSpPr txBox="1"/>
            <p:nvPr/>
          </p:nvSpPr>
          <p:spPr>
            <a:xfrm>
              <a:off x="211121" y="3270059"/>
              <a:ext cx="2078140" cy="121660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400" b="0" i="0" u="none" strike="noStrike" cap="none">
                  <a:solidFill>
                    <a:srgbClr val="FFFFFF"/>
                  </a:solidFill>
                  <a:latin typeface="Arial"/>
                  <a:ea typeface="Arial"/>
                  <a:cs typeface="Arial"/>
                  <a:sym typeface="Arial"/>
                </a:rPr>
                <a:t>Do you have a defined research question?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None/>
              </a:pPr>
              <a:r>
                <a:rPr lang="en-GB" sz="1400" b="0" i="0" u="none" strike="noStrike" cap="none">
                  <a:solidFill>
                    <a:srgbClr val="FFFFFF"/>
                  </a:solidFill>
                  <a:latin typeface="Arial"/>
                  <a:ea typeface="Arial"/>
                  <a:cs typeface="Arial"/>
                  <a:sym typeface="Arial"/>
                </a:rPr>
                <a:t>Using  PICO or other framework?</a:t>
              </a:r>
              <a:endParaRPr sz="1400" b="0" i="0" u="none" strike="noStrike" cap="none">
                <a:solidFill>
                  <a:srgbClr val="FFFFFF"/>
                </a:solidFill>
                <a:latin typeface="Arial"/>
                <a:ea typeface="Arial"/>
                <a:cs typeface="Arial"/>
                <a:sym typeface="Arial"/>
              </a:endParaRPr>
            </a:p>
          </p:txBody>
        </p:sp>
        <p:sp>
          <p:nvSpPr>
            <p:cNvPr id="535" name="Google Shape;535;p46"/>
            <p:cNvSpPr/>
            <p:nvPr/>
          </p:nvSpPr>
          <p:spPr>
            <a:xfrm rot="-5400000">
              <a:off x="2670379" y="2644614"/>
              <a:ext cx="1605958" cy="193845"/>
            </a:xfrm>
            <a:prstGeom prst="rect">
              <a:avLst/>
            </a:prstGeom>
            <a:solidFill>
              <a:srgbClr val="ABBAD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46"/>
            <p:cNvSpPr/>
            <p:nvPr/>
          </p:nvSpPr>
          <p:spPr>
            <a:xfrm>
              <a:off x="3037879" y="3232209"/>
              <a:ext cx="2153840" cy="12923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46"/>
            <p:cNvSpPr txBox="1"/>
            <p:nvPr/>
          </p:nvSpPr>
          <p:spPr>
            <a:xfrm>
              <a:off x="3075729" y="3270059"/>
              <a:ext cx="2078140" cy="121660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400" b="0" i="0" u="none" strike="noStrike" cap="none">
                  <a:solidFill>
                    <a:srgbClr val="FFFFFF"/>
                  </a:solidFill>
                  <a:latin typeface="Arial"/>
                  <a:ea typeface="Arial"/>
                  <a:cs typeface="Arial"/>
                  <a:sym typeface="Arial"/>
                </a:rPr>
                <a:t>Have you established  a case of need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None/>
              </a:pPr>
              <a:r>
                <a:rPr lang="en-GB" sz="1400" b="0" i="0" u="none" strike="noStrike" cap="none">
                  <a:solidFill>
                    <a:srgbClr val="FFFFFF"/>
                  </a:solidFill>
                  <a:latin typeface="Arial"/>
                  <a:ea typeface="Arial"/>
                  <a:cs typeface="Arial"/>
                  <a:sym typeface="Arial"/>
                </a:rPr>
                <a:t>Prevalence  of problem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None/>
              </a:pPr>
              <a:r>
                <a:rPr lang="en-GB" sz="1400" b="0" i="0" u="none" strike="noStrike" cap="none">
                  <a:solidFill>
                    <a:srgbClr val="FFFFFF"/>
                  </a:solidFill>
                  <a:latin typeface="Arial"/>
                  <a:ea typeface="Arial"/>
                  <a:cs typeface="Arial"/>
                  <a:sym typeface="Arial"/>
                </a:rPr>
                <a:t>Priority of problem?</a:t>
              </a:r>
              <a:endParaRPr sz="1400" b="0" i="0" u="none" strike="noStrike" cap="none">
                <a:solidFill>
                  <a:srgbClr val="000000"/>
                </a:solidFill>
                <a:latin typeface="Arial"/>
                <a:ea typeface="Arial"/>
                <a:cs typeface="Arial"/>
                <a:sym typeface="Arial"/>
              </a:endParaRPr>
            </a:p>
          </p:txBody>
        </p:sp>
        <p:sp>
          <p:nvSpPr>
            <p:cNvPr id="538" name="Google Shape;538;p46"/>
            <p:cNvSpPr/>
            <p:nvPr/>
          </p:nvSpPr>
          <p:spPr>
            <a:xfrm rot="-5400000">
              <a:off x="2670379" y="1029234"/>
              <a:ext cx="1605958" cy="193845"/>
            </a:xfrm>
            <a:prstGeom prst="rect">
              <a:avLst/>
            </a:prstGeom>
            <a:solidFill>
              <a:srgbClr val="ABBAD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46"/>
            <p:cNvSpPr/>
            <p:nvPr/>
          </p:nvSpPr>
          <p:spPr>
            <a:xfrm>
              <a:off x="3037879" y="1616829"/>
              <a:ext cx="2153840" cy="12923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46"/>
            <p:cNvSpPr txBox="1"/>
            <p:nvPr/>
          </p:nvSpPr>
          <p:spPr>
            <a:xfrm>
              <a:off x="3075729" y="1654679"/>
              <a:ext cx="2078140" cy="1216604"/>
            </a:xfrm>
            <a:prstGeom prst="rect">
              <a:avLst/>
            </a:prstGeom>
            <a:noFill/>
            <a:ln>
              <a:noFill/>
            </a:ln>
          </p:spPr>
          <p:txBody>
            <a:bodyPr spcFirstLastPara="1" wrap="square" lIns="39975" tIns="39975" rIns="39975" bIns="39975" anchor="ctr" anchorCtr="0">
              <a:noAutofit/>
            </a:bodyPr>
            <a:lstStyle/>
            <a:p>
              <a:pPr marL="0" marR="0" lvl="0" indent="0" algn="ctr" rtl="0">
                <a:lnSpc>
                  <a:spcPct val="90000"/>
                </a:lnSpc>
                <a:spcBef>
                  <a:spcPts val="0"/>
                </a:spcBef>
                <a:spcAft>
                  <a:spcPts val="0"/>
                </a:spcAft>
                <a:buNone/>
              </a:pPr>
              <a:r>
                <a:rPr lang="en-GB" sz="1400" b="0" i="0" u="none" strike="noStrike" cap="none">
                  <a:solidFill>
                    <a:srgbClr val="FFFFFF"/>
                  </a:solidFill>
                  <a:latin typeface="Arial"/>
                  <a:ea typeface="Arial"/>
                  <a:cs typeface="Arial"/>
                  <a:sym typeface="Arial"/>
                </a:rPr>
                <a:t>Gaps in evidence confirmed  by review of literature?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68"/>
                </a:spcBef>
                <a:spcAft>
                  <a:spcPts val="0"/>
                </a:spcAft>
                <a:buNone/>
              </a:pPr>
              <a:r>
                <a:rPr lang="en-GB" sz="1400" b="0" i="0" u="none" strike="noStrike" cap="none">
                  <a:solidFill>
                    <a:srgbClr val="FFFFFF"/>
                  </a:solidFill>
                  <a:latin typeface="Arial"/>
                  <a:ea typeface="Arial"/>
                  <a:cs typeface="Arial"/>
                  <a:sym typeface="Arial"/>
                </a:rPr>
                <a:t>Is some kind of systematic/ scoping or other review required?</a:t>
              </a:r>
              <a:endParaRPr sz="1400" b="0" i="0" u="none" strike="noStrike" cap="none">
                <a:solidFill>
                  <a:srgbClr val="FFFFFF"/>
                </a:solidFill>
                <a:latin typeface="Arial"/>
                <a:ea typeface="Arial"/>
                <a:cs typeface="Arial"/>
                <a:sym typeface="Arial"/>
              </a:endParaRPr>
            </a:p>
          </p:txBody>
        </p:sp>
        <p:sp>
          <p:nvSpPr>
            <p:cNvPr id="541" name="Google Shape;541;p46"/>
            <p:cNvSpPr/>
            <p:nvPr/>
          </p:nvSpPr>
          <p:spPr>
            <a:xfrm>
              <a:off x="3478069" y="221543"/>
              <a:ext cx="2855186" cy="193845"/>
            </a:xfrm>
            <a:prstGeom prst="rect">
              <a:avLst/>
            </a:prstGeom>
            <a:solidFill>
              <a:srgbClr val="ABBAD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46"/>
            <p:cNvSpPr/>
            <p:nvPr/>
          </p:nvSpPr>
          <p:spPr>
            <a:xfrm>
              <a:off x="3037879" y="1448"/>
              <a:ext cx="2153840" cy="12923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46"/>
            <p:cNvSpPr txBox="1"/>
            <p:nvPr/>
          </p:nvSpPr>
          <p:spPr>
            <a:xfrm>
              <a:off x="3075729" y="39298"/>
              <a:ext cx="2078140" cy="1216604"/>
            </a:xfrm>
            <a:prstGeom prst="rect">
              <a:avLst/>
            </a:prstGeom>
            <a:noFill/>
            <a:ln>
              <a:noFill/>
            </a:ln>
          </p:spPr>
          <p:txBody>
            <a:bodyPr spcFirstLastPara="1" wrap="square" lIns="39975" tIns="39975" rIns="39975" bIns="39975" anchor="ctr" anchorCtr="0">
              <a:noAutofit/>
            </a:bodyPr>
            <a:lstStyle/>
            <a:p>
              <a:pPr marL="0" marR="0" lvl="0" indent="0" algn="ctr" rtl="0">
                <a:lnSpc>
                  <a:spcPct val="90000"/>
                </a:lnSpc>
                <a:spcBef>
                  <a:spcPts val="0"/>
                </a:spcBef>
                <a:spcAft>
                  <a:spcPts val="0"/>
                </a:spcAft>
                <a:buNone/>
              </a:pPr>
              <a:r>
                <a:rPr lang="en-GB" sz="1400" b="0" i="0" u="none" strike="noStrike" cap="none">
                  <a:solidFill>
                    <a:srgbClr val="FFFFFF"/>
                  </a:solidFill>
                  <a:latin typeface="Arial"/>
                  <a:ea typeface="Arial"/>
                  <a:cs typeface="Arial"/>
                  <a:sym typeface="Arial"/>
                </a:rPr>
                <a:t>What’s the best research design for answering this question?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68"/>
                </a:spcBef>
                <a:spcAft>
                  <a:spcPts val="0"/>
                </a:spcAft>
                <a:buNone/>
              </a:pPr>
              <a:r>
                <a:rPr lang="en-GB" sz="1400" b="0" i="0" u="none" strike="noStrike" cap="none">
                  <a:solidFill>
                    <a:srgbClr val="FFFFFF"/>
                  </a:solidFill>
                  <a:latin typeface="Arial"/>
                  <a:ea typeface="Arial"/>
                  <a:cs typeface="Arial"/>
                  <a:sym typeface="Arial"/>
                </a:rPr>
                <a:t>Have you got the science right?</a:t>
              </a:r>
              <a:endParaRPr sz="1400" b="0" i="0" u="none" strike="noStrike" cap="none">
                <a:solidFill>
                  <a:srgbClr val="FFFFFF"/>
                </a:solidFill>
                <a:latin typeface="Arial"/>
                <a:ea typeface="Arial"/>
                <a:cs typeface="Arial"/>
                <a:sym typeface="Arial"/>
              </a:endParaRPr>
            </a:p>
          </p:txBody>
        </p:sp>
        <p:sp>
          <p:nvSpPr>
            <p:cNvPr id="544" name="Google Shape;544;p46"/>
            <p:cNvSpPr/>
            <p:nvPr/>
          </p:nvSpPr>
          <p:spPr>
            <a:xfrm rot="5400000">
              <a:off x="5534987" y="1029234"/>
              <a:ext cx="1605958" cy="193845"/>
            </a:xfrm>
            <a:prstGeom prst="rect">
              <a:avLst/>
            </a:prstGeom>
            <a:solidFill>
              <a:srgbClr val="ABBAD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46"/>
            <p:cNvSpPr/>
            <p:nvPr/>
          </p:nvSpPr>
          <p:spPr>
            <a:xfrm>
              <a:off x="5902487" y="1448"/>
              <a:ext cx="2153840" cy="12923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46"/>
            <p:cNvSpPr txBox="1"/>
            <p:nvPr/>
          </p:nvSpPr>
          <p:spPr>
            <a:xfrm>
              <a:off x="5940337" y="39298"/>
              <a:ext cx="2078140" cy="121660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400" b="0" i="0" u="none" strike="noStrike" cap="none">
                  <a:solidFill>
                    <a:srgbClr val="FFFFFF"/>
                  </a:solidFill>
                  <a:latin typeface="Arial"/>
                  <a:ea typeface="Arial"/>
                  <a:cs typeface="Arial"/>
                  <a:sym typeface="Arial"/>
                </a:rPr>
                <a:t>Do you have skills in using this method?</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None/>
              </a:pPr>
              <a:r>
                <a:rPr lang="en-GB" sz="1400" b="0" i="0" u="none" strike="noStrike" cap="none">
                  <a:solidFill>
                    <a:srgbClr val="FFFFFF"/>
                  </a:solidFill>
                  <a:latin typeface="Arial"/>
                  <a:ea typeface="Arial"/>
                  <a:cs typeface="Arial"/>
                  <a:sym typeface="Arial"/>
                </a:rPr>
                <a:t>Do you need help in any area?</a:t>
              </a:r>
              <a:endParaRPr sz="1400" b="0" i="0" u="none" strike="noStrike" cap="none">
                <a:solidFill>
                  <a:srgbClr val="FFFFFF"/>
                </a:solidFill>
                <a:latin typeface="Arial"/>
                <a:ea typeface="Arial"/>
                <a:cs typeface="Arial"/>
                <a:sym typeface="Arial"/>
              </a:endParaRPr>
            </a:p>
          </p:txBody>
        </p:sp>
        <p:sp>
          <p:nvSpPr>
            <p:cNvPr id="547" name="Google Shape;547;p46"/>
            <p:cNvSpPr/>
            <p:nvPr/>
          </p:nvSpPr>
          <p:spPr>
            <a:xfrm rot="5400000">
              <a:off x="5534987" y="2644614"/>
              <a:ext cx="1605958" cy="193845"/>
            </a:xfrm>
            <a:prstGeom prst="rect">
              <a:avLst/>
            </a:prstGeom>
            <a:solidFill>
              <a:srgbClr val="ABBAD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46"/>
            <p:cNvSpPr/>
            <p:nvPr/>
          </p:nvSpPr>
          <p:spPr>
            <a:xfrm>
              <a:off x="5902487" y="1616829"/>
              <a:ext cx="2153840" cy="12923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46"/>
            <p:cNvSpPr txBox="1"/>
            <p:nvPr/>
          </p:nvSpPr>
          <p:spPr>
            <a:xfrm>
              <a:off x="5940337" y="1654679"/>
              <a:ext cx="2078140" cy="121660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400" b="0" i="0" u="none" strike="noStrike" cap="none">
                  <a:solidFill>
                    <a:srgbClr val="FFFFFF"/>
                  </a:solidFill>
                  <a:latin typeface="Arial"/>
                  <a:ea typeface="Arial"/>
                  <a:cs typeface="Arial"/>
                  <a:sym typeface="Arial"/>
                </a:rPr>
                <a:t>What does your team look like and does it have the right mix of  clinical and methods expertise?</a:t>
              </a:r>
              <a:endParaRPr sz="1400" b="0" i="0" u="none" strike="noStrike" cap="none">
                <a:solidFill>
                  <a:srgbClr val="FFFFFF"/>
                </a:solidFill>
                <a:latin typeface="Arial"/>
                <a:ea typeface="Arial"/>
                <a:cs typeface="Arial"/>
                <a:sym typeface="Arial"/>
              </a:endParaRPr>
            </a:p>
          </p:txBody>
        </p:sp>
        <p:sp>
          <p:nvSpPr>
            <p:cNvPr id="550" name="Google Shape;550;p46"/>
            <p:cNvSpPr/>
            <p:nvPr/>
          </p:nvSpPr>
          <p:spPr>
            <a:xfrm>
              <a:off x="5902487" y="3232209"/>
              <a:ext cx="2153840" cy="12923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46"/>
            <p:cNvSpPr txBox="1"/>
            <p:nvPr/>
          </p:nvSpPr>
          <p:spPr>
            <a:xfrm>
              <a:off x="5940337" y="3270059"/>
              <a:ext cx="2078140" cy="121660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1400" b="0" i="0" u="none" strike="noStrike" cap="none">
                  <a:solidFill>
                    <a:srgbClr val="FFFFFF"/>
                  </a:solidFill>
                  <a:latin typeface="Arial"/>
                  <a:ea typeface="Arial"/>
                  <a:cs typeface="Arial"/>
                  <a:sym typeface="Arial"/>
                </a:rPr>
                <a:t>Is your proposal good value for money?</a:t>
              </a:r>
              <a:endParaRPr sz="1400" b="0" i="0" u="none" strike="noStrike" cap="none">
                <a:solidFill>
                  <a:srgbClr val="FFFFFF"/>
                </a:solidFill>
                <a:latin typeface="Arial"/>
                <a:ea typeface="Arial"/>
                <a:cs typeface="Arial"/>
                <a:sym typeface="Arial"/>
              </a:endParaRPr>
            </a:p>
          </p:txBody>
        </p:sp>
      </p:grpSp>
      <p:sp>
        <p:nvSpPr>
          <p:cNvPr id="552" name="Google Shape;552;p46"/>
          <p:cNvSpPr txBox="1"/>
          <p:nvPr/>
        </p:nvSpPr>
        <p:spPr>
          <a:xfrm>
            <a:off x="8472268" y="3807044"/>
            <a:ext cx="184731" cy="284663"/>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439838" y="140649"/>
            <a:ext cx="10913962" cy="8654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200"/>
              <a:buFont typeface="Arial"/>
              <a:buNone/>
            </a:pPr>
            <a:r>
              <a:rPr lang="en-GB"/>
              <a:t>What we do at the NIHR Academy</a:t>
            </a:r>
            <a:endParaRPr/>
          </a:p>
        </p:txBody>
      </p:sp>
      <p:pic>
        <p:nvPicPr>
          <p:cNvPr id="92" name="Google Shape;92;p4"/>
          <p:cNvPicPr preferRelativeResize="0"/>
          <p:nvPr/>
        </p:nvPicPr>
        <p:blipFill rotWithShape="1">
          <a:blip r:embed="rId3">
            <a:alphaModFix/>
          </a:blip>
          <a:srcRect l="11510" t="23259" r="13031" b="22035"/>
          <a:stretch/>
        </p:blipFill>
        <p:spPr>
          <a:xfrm>
            <a:off x="658673" y="2874133"/>
            <a:ext cx="3419476" cy="885825"/>
          </a:xfrm>
          <a:prstGeom prst="rect">
            <a:avLst/>
          </a:prstGeom>
          <a:noFill/>
          <a:ln>
            <a:noFill/>
          </a:ln>
        </p:spPr>
      </p:pic>
      <p:sp>
        <p:nvSpPr>
          <p:cNvPr id="93" name="Google Shape;93;p4"/>
          <p:cNvSpPr/>
          <p:nvPr/>
        </p:nvSpPr>
        <p:spPr>
          <a:xfrm>
            <a:off x="5125026" y="989457"/>
            <a:ext cx="6568209" cy="70788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None/>
            </a:pPr>
            <a:r>
              <a:rPr lang="en-GB" sz="2000" b="0" i="0" u="none" strike="noStrike" cap="none">
                <a:solidFill>
                  <a:srgbClr val="193E72"/>
                </a:solidFill>
                <a:latin typeface="Arial"/>
                <a:ea typeface="Arial"/>
                <a:cs typeface="Arial"/>
                <a:sym typeface="Arial"/>
              </a:rPr>
              <a:t>Develop and coordinate NIHR academic training,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None/>
            </a:pPr>
            <a:r>
              <a:rPr lang="en-GB" sz="2000" b="0" i="0" u="none" strike="noStrike" cap="none">
                <a:solidFill>
                  <a:srgbClr val="193E72"/>
                </a:solidFill>
                <a:latin typeface="Arial"/>
                <a:ea typeface="Arial"/>
                <a:cs typeface="Arial"/>
                <a:sym typeface="Arial"/>
              </a:rPr>
              <a:t>career development and research capacity development</a:t>
            </a:r>
            <a:endParaRPr sz="1400" b="0" i="0" u="none" strike="noStrike" cap="none">
              <a:solidFill>
                <a:srgbClr val="000000"/>
              </a:solidFill>
              <a:latin typeface="Arial"/>
              <a:ea typeface="Arial"/>
              <a:cs typeface="Arial"/>
              <a:sym typeface="Arial"/>
            </a:endParaRPr>
          </a:p>
        </p:txBody>
      </p:sp>
      <p:sp>
        <p:nvSpPr>
          <p:cNvPr id="94" name="Google Shape;94;p4"/>
          <p:cNvSpPr/>
          <p:nvPr/>
        </p:nvSpPr>
        <p:spPr>
          <a:xfrm>
            <a:off x="5125027" y="2253420"/>
            <a:ext cx="6568210" cy="70788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None/>
            </a:pPr>
            <a:r>
              <a:rPr lang="en-GB" sz="2000" b="0" i="0" u="none" strike="noStrike" cap="none">
                <a:solidFill>
                  <a:srgbClr val="193E72"/>
                </a:solidFill>
                <a:latin typeface="Arial"/>
                <a:ea typeface="Arial"/>
                <a:cs typeface="Arial"/>
                <a:sym typeface="Arial"/>
              </a:rPr>
              <a:t>Manage national competitions for training and career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None/>
            </a:pPr>
            <a:r>
              <a:rPr lang="en-GB" sz="2000" b="0" i="0" u="none" strike="noStrike" cap="none">
                <a:solidFill>
                  <a:srgbClr val="193E72"/>
                </a:solidFill>
                <a:latin typeface="Arial"/>
                <a:ea typeface="Arial"/>
                <a:cs typeface="Arial"/>
                <a:sym typeface="Arial"/>
              </a:rPr>
              <a:t>development awards</a:t>
            </a:r>
            <a:endParaRPr sz="1400" b="0" i="0" u="none" strike="noStrike" cap="none">
              <a:solidFill>
                <a:srgbClr val="000000"/>
              </a:solidFill>
              <a:latin typeface="Arial"/>
              <a:ea typeface="Arial"/>
              <a:cs typeface="Arial"/>
              <a:sym typeface="Arial"/>
            </a:endParaRPr>
          </a:p>
        </p:txBody>
      </p:sp>
      <p:sp>
        <p:nvSpPr>
          <p:cNvPr id="95" name="Google Shape;95;p4"/>
          <p:cNvSpPr/>
          <p:nvPr/>
        </p:nvSpPr>
        <p:spPr>
          <a:xfrm>
            <a:off x="5125027" y="3651025"/>
            <a:ext cx="6919191" cy="101566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None/>
            </a:pPr>
            <a:r>
              <a:rPr lang="en-GB" sz="2000" b="0" i="0" u="none" strike="noStrike" cap="none">
                <a:solidFill>
                  <a:srgbClr val="193E72"/>
                </a:solidFill>
                <a:latin typeface="Arial"/>
                <a:ea typeface="Arial"/>
                <a:cs typeface="Arial"/>
                <a:sym typeface="Arial"/>
              </a:rPr>
              <a:t>Attract, train and support the people conducting leading-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None/>
            </a:pPr>
            <a:r>
              <a:rPr lang="en-GB" sz="2000" b="0" i="0" u="none" strike="noStrike" cap="none">
                <a:solidFill>
                  <a:srgbClr val="193E72"/>
                </a:solidFill>
                <a:latin typeface="Arial"/>
                <a:ea typeface="Arial"/>
                <a:cs typeface="Arial"/>
                <a:sym typeface="Arial"/>
              </a:rPr>
              <a:t>edge research focused on the needs of patients and the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None/>
            </a:pPr>
            <a:r>
              <a:rPr lang="en-GB" sz="2000" b="0" i="0" u="none" strike="noStrike" cap="none">
                <a:solidFill>
                  <a:srgbClr val="193E72"/>
                </a:solidFill>
                <a:latin typeface="Arial"/>
                <a:ea typeface="Arial"/>
                <a:cs typeface="Arial"/>
                <a:sym typeface="Arial"/>
              </a:rPr>
              <a:t>public</a:t>
            </a:r>
            <a:endParaRPr sz="1400" b="0" i="0" u="none" strike="noStrike" cap="none">
              <a:solidFill>
                <a:srgbClr val="000000"/>
              </a:solidFill>
              <a:latin typeface="Arial"/>
              <a:ea typeface="Arial"/>
              <a:cs typeface="Arial"/>
              <a:sym typeface="Arial"/>
            </a:endParaRPr>
          </a:p>
        </p:txBody>
      </p:sp>
      <p:sp>
        <p:nvSpPr>
          <p:cNvPr id="96" name="Google Shape;96;p4"/>
          <p:cNvSpPr/>
          <p:nvPr/>
        </p:nvSpPr>
        <p:spPr>
          <a:xfrm>
            <a:off x="5125027" y="4939320"/>
            <a:ext cx="656820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93E72"/>
                </a:solidFill>
                <a:latin typeface="Arial"/>
                <a:ea typeface="Arial"/>
                <a:cs typeface="Arial"/>
                <a:sym typeface="Arial"/>
              </a:rPr>
              <a:t>Develop the skills of the next generation of health and care researchers to find lifesaving solutions to key emerging health and care problems</a:t>
            </a:r>
            <a:endParaRPr sz="1400" b="0" i="0" u="none" strike="noStrike" cap="none">
              <a:solidFill>
                <a:srgbClr val="000000"/>
              </a:solidFill>
              <a:latin typeface="Arial"/>
              <a:ea typeface="Arial"/>
              <a:cs typeface="Arial"/>
              <a:sym typeface="Arial"/>
            </a:endParaRPr>
          </a:p>
        </p:txBody>
      </p:sp>
      <p:sp>
        <p:nvSpPr>
          <p:cNvPr id="97" name="Google Shape;97;p4"/>
          <p:cNvSpPr/>
          <p:nvPr/>
        </p:nvSpPr>
        <p:spPr>
          <a:xfrm rot="-8421046">
            <a:off x="4265123" y="1302230"/>
            <a:ext cx="144538" cy="1695450"/>
          </a:xfrm>
          <a:prstGeom prst="downArrow">
            <a:avLst>
              <a:gd name="adj1" fmla="val 50000"/>
              <a:gd name="adj2" fmla="val 50000"/>
            </a:avLst>
          </a:prstGeom>
          <a:solidFill>
            <a:srgbClr val="EA5D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4"/>
          <p:cNvSpPr/>
          <p:nvPr/>
        </p:nvSpPr>
        <p:spPr>
          <a:xfrm rot="-2378954" flipH="1">
            <a:off x="4265123" y="3900594"/>
            <a:ext cx="144538" cy="1695450"/>
          </a:xfrm>
          <a:prstGeom prst="downArrow">
            <a:avLst>
              <a:gd name="adj1" fmla="val 50000"/>
              <a:gd name="adj2" fmla="val 50000"/>
            </a:avLst>
          </a:prstGeom>
          <a:solidFill>
            <a:srgbClr val="EA5D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4"/>
          <p:cNvSpPr/>
          <p:nvPr/>
        </p:nvSpPr>
        <p:spPr>
          <a:xfrm rot="-7267058">
            <a:off x="4638184" y="2475882"/>
            <a:ext cx="166198" cy="796502"/>
          </a:xfrm>
          <a:prstGeom prst="downArrow">
            <a:avLst>
              <a:gd name="adj1" fmla="val 50000"/>
              <a:gd name="adj2" fmla="val 51430"/>
            </a:avLst>
          </a:prstGeom>
          <a:solidFill>
            <a:srgbClr val="EA5D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 name="Google Shape;100;p4"/>
          <p:cNvSpPr/>
          <p:nvPr/>
        </p:nvSpPr>
        <p:spPr>
          <a:xfrm rot="-3532942" flipH="1">
            <a:off x="4645003" y="3505699"/>
            <a:ext cx="166198" cy="796502"/>
          </a:xfrm>
          <a:prstGeom prst="downArrow">
            <a:avLst>
              <a:gd name="adj1" fmla="val 50000"/>
              <a:gd name="adj2" fmla="val 51430"/>
            </a:avLst>
          </a:prstGeom>
          <a:solidFill>
            <a:srgbClr val="EA5D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7"/>
          <p:cNvSpPr txBox="1">
            <a:spLocks noGrp="1"/>
          </p:cNvSpPr>
          <p:nvPr>
            <p:ph type="title"/>
          </p:nvPr>
        </p:nvSpPr>
        <p:spPr>
          <a:xfrm>
            <a:off x="838200" y="365127"/>
            <a:ext cx="10515600" cy="8787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600"/>
              <a:buFont typeface="Arial"/>
              <a:buNone/>
            </a:pPr>
            <a:r>
              <a:rPr lang="en-GB" sz="3600"/>
              <a:t>What the RDS does not do</a:t>
            </a:r>
            <a:endParaRPr/>
          </a:p>
        </p:txBody>
      </p:sp>
      <p:sp>
        <p:nvSpPr>
          <p:cNvPr id="559" name="Google Shape;559;p47"/>
          <p:cNvSpPr txBox="1">
            <a:spLocks noGrp="1"/>
          </p:cNvSpPr>
          <p:nvPr>
            <p:ph type="body" idx="1"/>
          </p:nvPr>
        </p:nvSpPr>
        <p:spPr>
          <a:xfrm>
            <a:off x="838200" y="1594435"/>
            <a:ext cx="10515600" cy="448509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93E72"/>
              </a:buClr>
              <a:buSzPts val="2400"/>
              <a:buChar char="•"/>
            </a:pPr>
            <a:r>
              <a:rPr lang="en-GB">
                <a:latin typeface="Arial"/>
                <a:ea typeface="Arial"/>
                <a:cs typeface="Arial"/>
                <a:sym typeface="Arial"/>
              </a:rPr>
              <a:t>Write the application / protocol</a:t>
            </a:r>
            <a:endParaRPr/>
          </a:p>
          <a:p>
            <a:pPr marL="127000" lvl="0" indent="0" algn="l" rtl="0">
              <a:lnSpc>
                <a:spcPct val="90000"/>
              </a:lnSpc>
              <a:spcBef>
                <a:spcPts val="0"/>
              </a:spcBef>
              <a:spcAft>
                <a:spcPts val="0"/>
              </a:spcAft>
              <a:buClr>
                <a:srgbClr val="193E72"/>
              </a:buClr>
              <a:buSzPts val="2400"/>
              <a:buNone/>
            </a:pPr>
            <a:endParaRPr>
              <a:latin typeface="Arial"/>
              <a:ea typeface="Arial"/>
              <a:cs typeface="Arial"/>
              <a:sym typeface="Arial"/>
            </a:endParaRPr>
          </a:p>
          <a:p>
            <a:pPr marL="228600" lvl="0" indent="-228600" algn="l" rtl="0">
              <a:lnSpc>
                <a:spcPct val="90000"/>
              </a:lnSpc>
              <a:spcBef>
                <a:spcPts val="0"/>
              </a:spcBef>
              <a:spcAft>
                <a:spcPts val="0"/>
              </a:spcAft>
              <a:buClr>
                <a:srgbClr val="193E72"/>
              </a:buClr>
              <a:buSzPts val="2400"/>
              <a:buChar char="•"/>
            </a:pPr>
            <a:r>
              <a:rPr lang="en-GB">
                <a:latin typeface="Arial"/>
                <a:ea typeface="Arial"/>
                <a:cs typeface="Arial"/>
                <a:sym typeface="Arial"/>
              </a:rPr>
              <a:t>Help develop a project where there is no intention of submitting it to a recognised funding stream</a:t>
            </a:r>
            <a:endParaRPr/>
          </a:p>
          <a:p>
            <a:pPr marL="228600" lvl="0" indent="-76200" algn="l" rtl="0">
              <a:lnSpc>
                <a:spcPct val="90000"/>
              </a:lnSpc>
              <a:spcBef>
                <a:spcPts val="0"/>
              </a:spcBef>
              <a:spcAft>
                <a:spcPts val="0"/>
              </a:spcAft>
              <a:buClr>
                <a:srgbClr val="193E72"/>
              </a:buClr>
              <a:buSzPts val="2400"/>
              <a:buNone/>
            </a:pPr>
            <a:endParaRPr>
              <a:latin typeface="Arial"/>
              <a:ea typeface="Arial"/>
              <a:cs typeface="Arial"/>
              <a:sym typeface="Arial"/>
            </a:endParaRPr>
          </a:p>
          <a:p>
            <a:pPr marL="228600" lvl="0" indent="-228600" algn="l" rtl="0">
              <a:lnSpc>
                <a:spcPct val="90000"/>
              </a:lnSpc>
              <a:spcBef>
                <a:spcPts val="0"/>
              </a:spcBef>
              <a:spcAft>
                <a:spcPts val="0"/>
              </a:spcAft>
              <a:buClr>
                <a:srgbClr val="193E72"/>
              </a:buClr>
              <a:buSzPts val="2400"/>
              <a:buChar char="•"/>
            </a:pPr>
            <a:r>
              <a:rPr lang="en-GB">
                <a:latin typeface="Arial"/>
                <a:ea typeface="Arial"/>
                <a:cs typeface="Arial"/>
                <a:sym typeface="Arial"/>
              </a:rPr>
              <a:t>Support applications that are not research (e.g. audit)</a:t>
            </a:r>
            <a:endParaRPr/>
          </a:p>
          <a:p>
            <a:pPr marL="228600" lvl="0" indent="-76200" algn="l" rtl="0">
              <a:lnSpc>
                <a:spcPct val="90000"/>
              </a:lnSpc>
              <a:spcBef>
                <a:spcPts val="0"/>
              </a:spcBef>
              <a:spcAft>
                <a:spcPts val="0"/>
              </a:spcAft>
              <a:buClr>
                <a:srgbClr val="193E72"/>
              </a:buClr>
              <a:buSzPts val="2400"/>
              <a:buNone/>
            </a:pPr>
            <a:endParaRPr>
              <a:latin typeface="Arial"/>
              <a:ea typeface="Arial"/>
              <a:cs typeface="Arial"/>
              <a:sym typeface="Arial"/>
            </a:endParaRPr>
          </a:p>
          <a:p>
            <a:pPr marL="228600" lvl="0" indent="-228600" algn="l" rtl="0">
              <a:lnSpc>
                <a:spcPct val="90000"/>
              </a:lnSpc>
              <a:spcBef>
                <a:spcPts val="0"/>
              </a:spcBef>
              <a:spcAft>
                <a:spcPts val="0"/>
              </a:spcAft>
              <a:buClr>
                <a:srgbClr val="193E72"/>
              </a:buClr>
              <a:buSzPts val="2400"/>
              <a:buChar char="•"/>
            </a:pPr>
            <a:r>
              <a:rPr lang="en-GB">
                <a:latin typeface="Arial"/>
                <a:ea typeface="Arial"/>
                <a:cs typeface="Arial"/>
                <a:sym typeface="Arial"/>
              </a:rPr>
              <a:t>Provide supervision or informal support for students</a:t>
            </a:r>
            <a:endParaRPr/>
          </a:p>
          <a:p>
            <a:pPr marL="127000" lvl="0" indent="0" algn="l" rtl="0">
              <a:lnSpc>
                <a:spcPct val="90000"/>
              </a:lnSpc>
              <a:spcBef>
                <a:spcPts val="0"/>
              </a:spcBef>
              <a:spcAft>
                <a:spcPts val="0"/>
              </a:spcAft>
              <a:buClr>
                <a:srgbClr val="193E72"/>
              </a:buClr>
              <a:buSzPts val="2400"/>
              <a:buNone/>
            </a:pPr>
            <a:endParaRPr>
              <a:latin typeface="Arial"/>
              <a:ea typeface="Arial"/>
              <a:cs typeface="Arial"/>
              <a:sym typeface="Arial"/>
            </a:endParaRPr>
          </a:p>
          <a:p>
            <a:pPr marL="228600" lvl="0" indent="-228600" algn="l" rtl="0">
              <a:lnSpc>
                <a:spcPct val="90000"/>
              </a:lnSpc>
              <a:spcBef>
                <a:spcPts val="0"/>
              </a:spcBef>
              <a:spcAft>
                <a:spcPts val="0"/>
              </a:spcAft>
              <a:buClr>
                <a:srgbClr val="193E72"/>
              </a:buClr>
              <a:buSzPts val="2400"/>
              <a:buChar char="•"/>
            </a:pPr>
            <a:r>
              <a:rPr lang="en-GB">
                <a:latin typeface="Arial"/>
                <a:ea typeface="Arial"/>
                <a:cs typeface="Arial"/>
                <a:sym typeface="Arial"/>
              </a:rPr>
              <a:t>Continue to support applications where the work has remained unchanged from previous submitted versions</a:t>
            </a:r>
            <a:endParaRPr>
              <a:latin typeface="Arial"/>
              <a:ea typeface="Arial"/>
              <a:cs typeface="Arial"/>
              <a:sym typeface="Arial"/>
            </a:endParaRPr>
          </a:p>
          <a:p>
            <a:pPr marL="127000" lvl="0" indent="0" algn="l" rtl="0">
              <a:lnSpc>
                <a:spcPct val="90000"/>
              </a:lnSpc>
              <a:spcBef>
                <a:spcPts val="1000"/>
              </a:spcBef>
              <a:spcAft>
                <a:spcPts val="0"/>
              </a:spcAft>
              <a:buClr>
                <a:srgbClr val="193E72"/>
              </a:buClr>
              <a:buSzPts val="2400"/>
              <a:buNone/>
            </a:pPr>
            <a:endParaRPr/>
          </a:p>
        </p:txBody>
      </p:sp>
      <p:sp>
        <p:nvSpPr>
          <p:cNvPr id="560" name="Google Shape;560;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40</a:t>
            </a:fld>
            <a:endParaRPr/>
          </a:p>
        </p:txBody>
      </p:sp>
      <p:cxnSp>
        <p:nvCxnSpPr>
          <p:cNvPr id="561" name="Google Shape;561;p47"/>
          <p:cNvCxnSpPr/>
          <p:nvPr/>
        </p:nvCxnSpPr>
        <p:spPr>
          <a:xfrm>
            <a:off x="500743" y="1110343"/>
            <a:ext cx="11125200" cy="0"/>
          </a:xfrm>
          <a:prstGeom prst="straightConnector1">
            <a:avLst/>
          </a:prstGeom>
          <a:noFill/>
          <a:ln w="9525" cap="flat" cmpd="sng">
            <a:solidFill>
              <a:srgbClr val="EA5D4E"/>
            </a:solidFill>
            <a:prstDash val="solid"/>
            <a:miter lim="800000"/>
            <a:headEnd type="none" w="sm" len="sm"/>
            <a:tailEnd type="none" w="sm" len="sm"/>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8"/>
          <p:cNvSpPr txBox="1">
            <a:spLocks noGrp="1"/>
          </p:cNvSpPr>
          <p:nvPr>
            <p:ph type="title"/>
          </p:nvPr>
        </p:nvSpPr>
        <p:spPr>
          <a:xfrm>
            <a:off x="838200" y="365127"/>
            <a:ext cx="10515600" cy="8787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600"/>
              <a:buFont typeface="Arial"/>
              <a:buNone/>
            </a:pPr>
            <a:r>
              <a:rPr lang="en-GB" sz="3600"/>
              <a:t>Working with the RDS</a:t>
            </a:r>
            <a:endParaRPr/>
          </a:p>
        </p:txBody>
      </p:sp>
      <p:sp>
        <p:nvSpPr>
          <p:cNvPr id="568" name="Google Shape;568;p48"/>
          <p:cNvSpPr txBox="1">
            <a:spLocks noGrp="1"/>
          </p:cNvSpPr>
          <p:nvPr>
            <p:ph type="body" idx="1"/>
          </p:nvPr>
        </p:nvSpPr>
        <p:spPr>
          <a:xfrm>
            <a:off x="838200" y="1243915"/>
            <a:ext cx="10515600" cy="4835610"/>
          </a:xfrm>
          <a:prstGeom prst="rect">
            <a:avLst/>
          </a:prstGeom>
          <a:noFill/>
          <a:ln>
            <a:noFill/>
          </a:ln>
        </p:spPr>
        <p:txBody>
          <a:bodyPr spcFirstLastPara="1" wrap="square" lIns="91425" tIns="45700" rIns="91425" bIns="45700" anchor="t" anchorCtr="0">
            <a:normAutofit fontScale="92500" lnSpcReduction="20000"/>
          </a:bodyPr>
          <a:lstStyle/>
          <a:p>
            <a:pPr marL="469900" lvl="0" indent="-201930" algn="l" rtl="0">
              <a:lnSpc>
                <a:spcPct val="90000"/>
              </a:lnSpc>
              <a:spcBef>
                <a:spcPts val="0"/>
              </a:spcBef>
              <a:spcAft>
                <a:spcPts val="0"/>
              </a:spcAft>
              <a:buClr>
                <a:srgbClr val="193E72"/>
              </a:buClr>
              <a:buSzPct val="100000"/>
              <a:buNone/>
            </a:pPr>
            <a:endParaRPr/>
          </a:p>
          <a:p>
            <a:pPr marL="228600" lvl="0" indent="-228600" algn="l" rtl="0">
              <a:lnSpc>
                <a:spcPct val="90000"/>
              </a:lnSpc>
              <a:spcBef>
                <a:spcPts val="0"/>
              </a:spcBef>
              <a:spcAft>
                <a:spcPts val="0"/>
              </a:spcAft>
              <a:buClr>
                <a:srgbClr val="193E72"/>
              </a:buClr>
              <a:buSzPct val="100000"/>
              <a:buChar char="•"/>
            </a:pPr>
            <a:r>
              <a:rPr lang="en-GB" sz="2800">
                <a:latin typeface="Arial"/>
                <a:ea typeface="Arial"/>
                <a:cs typeface="Arial"/>
                <a:sym typeface="Arial"/>
              </a:rPr>
              <a:t>Get your name on our mailing list</a:t>
            </a:r>
            <a:endParaRPr/>
          </a:p>
          <a:p>
            <a:pPr marL="228600" lvl="0" indent="-64135" algn="l" rtl="0">
              <a:lnSpc>
                <a:spcPct val="90000"/>
              </a:lnSpc>
              <a:spcBef>
                <a:spcPts val="0"/>
              </a:spcBef>
              <a:spcAft>
                <a:spcPts val="0"/>
              </a:spcAft>
              <a:buClr>
                <a:srgbClr val="193E72"/>
              </a:buClr>
              <a:buSzPct val="100000"/>
              <a:buNone/>
            </a:pPr>
            <a:endParaRPr sz="2800">
              <a:latin typeface="Arial"/>
              <a:ea typeface="Arial"/>
              <a:cs typeface="Arial"/>
              <a:sym typeface="Arial"/>
            </a:endParaRPr>
          </a:p>
          <a:p>
            <a:pPr marL="228600" lvl="0" indent="-228600" algn="l" rtl="0">
              <a:lnSpc>
                <a:spcPct val="90000"/>
              </a:lnSpc>
              <a:spcBef>
                <a:spcPts val="0"/>
              </a:spcBef>
              <a:spcAft>
                <a:spcPts val="0"/>
              </a:spcAft>
              <a:buClr>
                <a:srgbClr val="193E72"/>
              </a:buClr>
              <a:buSzPct val="100000"/>
              <a:buChar char="•"/>
            </a:pPr>
            <a:r>
              <a:rPr lang="en-GB" sz="2800">
                <a:latin typeface="Arial"/>
                <a:ea typeface="Arial"/>
                <a:cs typeface="Arial"/>
                <a:sym typeface="Arial"/>
              </a:rPr>
              <a:t>Book an ‘early’ appointment with the RDS </a:t>
            </a:r>
            <a:endParaRPr/>
          </a:p>
          <a:p>
            <a:pPr marL="685800" lvl="1" indent="-228600" algn="l" rtl="0">
              <a:lnSpc>
                <a:spcPct val="160000"/>
              </a:lnSpc>
              <a:spcBef>
                <a:spcPts val="0"/>
              </a:spcBef>
              <a:spcAft>
                <a:spcPts val="0"/>
              </a:spcAft>
              <a:buClr>
                <a:srgbClr val="193E72"/>
              </a:buClr>
              <a:buSzPct val="100000"/>
              <a:buFont typeface="Courier New"/>
              <a:buChar char="o"/>
            </a:pPr>
            <a:r>
              <a:rPr lang="en-GB" sz="2400">
                <a:latin typeface="Arial"/>
                <a:ea typeface="Arial"/>
                <a:cs typeface="Arial"/>
                <a:sym typeface="Arial"/>
              </a:rPr>
              <a:t>Submit a summary of your research idea through our website online form </a:t>
            </a:r>
            <a:r>
              <a:rPr lang="en-GB" sz="2400" u="sng">
                <a:solidFill>
                  <a:schemeClr val="hlink"/>
                </a:solidFill>
                <a:latin typeface="Arial"/>
                <a:ea typeface="Arial"/>
                <a:cs typeface="Arial"/>
                <a:sym typeface="Arial"/>
                <a:hlinkClick r:id="rId3"/>
              </a:rPr>
              <a:t>www.rds-yh.nihr.ac.uk</a:t>
            </a:r>
            <a:endParaRPr sz="2400">
              <a:latin typeface="Arial"/>
              <a:ea typeface="Arial"/>
              <a:cs typeface="Arial"/>
              <a:sym typeface="Arial"/>
            </a:endParaRPr>
          </a:p>
          <a:p>
            <a:pPr marL="685800" lvl="1" indent="-64134" algn="l" rtl="0">
              <a:lnSpc>
                <a:spcPct val="90000"/>
              </a:lnSpc>
              <a:spcBef>
                <a:spcPts val="0"/>
              </a:spcBef>
              <a:spcAft>
                <a:spcPts val="0"/>
              </a:spcAft>
              <a:buClr>
                <a:srgbClr val="193E72"/>
              </a:buClr>
              <a:buSzPct val="100000"/>
              <a:buNone/>
            </a:pPr>
            <a:endParaRPr sz="2800">
              <a:latin typeface="Arial"/>
              <a:ea typeface="Arial"/>
              <a:cs typeface="Arial"/>
              <a:sym typeface="Arial"/>
            </a:endParaRPr>
          </a:p>
          <a:p>
            <a:pPr marL="228600" lvl="0" indent="-228600" algn="l" rtl="0">
              <a:lnSpc>
                <a:spcPct val="90000"/>
              </a:lnSpc>
              <a:spcBef>
                <a:spcPts val="0"/>
              </a:spcBef>
              <a:spcAft>
                <a:spcPts val="0"/>
              </a:spcAft>
              <a:buClr>
                <a:srgbClr val="193E72"/>
              </a:buClr>
              <a:buSzPct val="100000"/>
              <a:buChar char="•"/>
            </a:pPr>
            <a:r>
              <a:rPr lang="en-GB" sz="2800">
                <a:latin typeface="Arial"/>
                <a:ea typeface="Arial"/>
                <a:cs typeface="Arial"/>
                <a:sym typeface="Arial"/>
              </a:rPr>
              <a:t>Face-to-face or online advice session/s</a:t>
            </a:r>
            <a:endParaRPr/>
          </a:p>
          <a:p>
            <a:pPr marL="228600" lvl="0" indent="-64135" algn="l" rtl="0">
              <a:lnSpc>
                <a:spcPct val="90000"/>
              </a:lnSpc>
              <a:spcBef>
                <a:spcPts val="0"/>
              </a:spcBef>
              <a:spcAft>
                <a:spcPts val="0"/>
              </a:spcAft>
              <a:buClr>
                <a:srgbClr val="193E72"/>
              </a:buClr>
              <a:buSzPct val="100000"/>
              <a:buNone/>
            </a:pPr>
            <a:endParaRPr sz="2800">
              <a:latin typeface="Arial"/>
              <a:ea typeface="Arial"/>
              <a:cs typeface="Arial"/>
              <a:sym typeface="Arial"/>
            </a:endParaRPr>
          </a:p>
          <a:p>
            <a:pPr marL="228600" lvl="0" indent="-228600" algn="l" rtl="0">
              <a:lnSpc>
                <a:spcPct val="90000"/>
              </a:lnSpc>
              <a:spcBef>
                <a:spcPts val="0"/>
              </a:spcBef>
              <a:spcAft>
                <a:spcPts val="0"/>
              </a:spcAft>
              <a:buClr>
                <a:srgbClr val="193E72"/>
              </a:buClr>
              <a:buSzPct val="100000"/>
              <a:buChar char="•"/>
            </a:pPr>
            <a:r>
              <a:rPr lang="en-GB" sz="2800">
                <a:latin typeface="Arial"/>
                <a:ea typeface="Arial"/>
                <a:cs typeface="Arial"/>
                <a:sym typeface="Arial"/>
              </a:rPr>
              <a:t>Review of application</a:t>
            </a:r>
            <a:endParaRPr/>
          </a:p>
          <a:p>
            <a:pPr marL="228600" lvl="0" indent="-64135" algn="l" rtl="0">
              <a:lnSpc>
                <a:spcPct val="90000"/>
              </a:lnSpc>
              <a:spcBef>
                <a:spcPts val="0"/>
              </a:spcBef>
              <a:spcAft>
                <a:spcPts val="0"/>
              </a:spcAft>
              <a:buClr>
                <a:srgbClr val="193E72"/>
              </a:buClr>
              <a:buSzPct val="100000"/>
              <a:buNone/>
            </a:pPr>
            <a:endParaRPr sz="2800">
              <a:latin typeface="Arial"/>
              <a:ea typeface="Arial"/>
              <a:cs typeface="Arial"/>
              <a:sym typeface="Arial"/>
            </a:endParaRPr>
          </a:p>
          <a:p>
            <a:pPr marL="228600" lvl="0" indent="-228600" algn="l" rtl="0">
              <a:lnSpc>
                <a:spcPct val="90000"/>
              </a:lnSpc>
              <a:spcBef>
                <a:spcPts val="0"/>
              </a:spcBef>
              <a:spcAft>
                <a:spcPts val="0"/>
              </a:spcAft>
              <a:buClr>
                <a:srgbClr val="193E72"/>
              </a:buClr>
              <a:buSzPct val="100000"/>
              <a:buChar char="•"/>
            </a:pPr>
            <a:r>
              <a:rPr lang="en-GB" sz="2800">
                <a:latin typeface="Arial"/>
                <a:ea typeface="Arial"/>
                <a:cs typeface="Arial"/>
                <a:sym typeface="Arial"/>
              </a:rPr>
              <a:t>Workshops</a:t>
            </a:r>
            <a:endParaRPr/>
          </a:p>
          <a:p>
            <a:pPr marL="685800" lvl="1" indent="-228600" algn="l" rtl="0">
              <a:lnSpc>
                <a:spcPct val="160000"/>
              </a:lnSpc>
              <a:spcBef>
                <a:spcPts val="0"/>
              </a:spcBef>
              <a:spcAft>
                <a:spcPts val="0"/>
              </a:spcAft>
              <a:buClr>
                <a:srgbClr val="193E72"/>
              </a:buClr>
              <a:buSzPct val="100000"/>
              <a:buFont typeface="Courier New"/>
              <a:buChar char="o"/>
            </a:pPr>
            <a:r>
              <a:rPr lang="en-GB" sz="2400">
                <a:latin typeface="Arial"/>
                <a:ea typeface="Arial"/>
                <a:cs typeface="Arial"/>
                <a:sym typeface="Arial"/>
              </a:rPr>
              <a:t>Grant Writing </a:t>
            </a:r>
            <a:endParaRPr/>
          </a:p>
          <a:p>
            <a:pPr marL="685800" lvl="1" indent="-228600" algn="l" rtl="0">
              <a:lnSpc>
                <a:spcPct val="160000"/>
              </a:lnSpc>
              <a:spcBef>
                <a:spcPts val="0"/>
              </a:spcBef>
              <a:spcAft>
                <a:spcPts val="0"/>
              </a:spcAft>
              <a:buClr>
                <a:srgbClr val="193E72"/>
              </a:buClr>
              <a:buSzPct val="100000"/>
              <a:buFont typeface="Courier New"/>
              <a:buChar char="o"/>
            </a:pPr>
            <a:r>
              <a:rPr lang="en-GB" sz="2400">
                <a:latin typeface="Arial"/>
                <a:ea typeface="Arial"/>
                <a:cs typeface="Arial"/>
                <a:sym typeface="Arial"/>
              </a:rPr>
              <a:t>Fellowships</a:t>
            </a:r>
            <a:endParaRPr/>
          </a:p>
        </p:txBody>
      </p:sp>
      <p:cxnSp>
        <p:nvCxnSpPr>
          <p:cNvPr id="569" name="Google Shape;569;p48"/>
          <p:cNvCxnSpPr/>
          <p:nvPr/>
        </p:nvCxnSpPr>
        <p:spPr>
          <a:xfrm>
            <a:off x="500743" y="1110343"/>
            <a:ext cx="11125200" cy="0"/>
          </a:xfrm>
          <a:prstGeom prst="straightConnector1">
            <a:avLst/>
          </a:prstGeom>
          <a:noFill/>
          <a:ln w="9525" cap="flat" cmpd="sng">
            <a:solidFill>
              <a:srgbClr val="EA5D4E"/>
            </a:solidFill>
            <a:prstDash val="solid"/>
            <a:miter lim="800000"/>
            <a:headEnd type="none" w="sm" len="sm"/>
            <a:tailEnd type="none" w="sm" len="sm"/>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9"/>
          <p:cNvSpPr txBox="1">
            <a:spLocks noGrp="1"/>
          </p:cNvSpPr>
          <p:nvPr>
            <p:ph type="body" idx="4294967295"/>
          </p:nvPr>
        </p:nvSpPr>
        <p:spPr>
          <a:xfrm>
            <a:off x="562708" y="1389728"/>
            <a:ext cx="6460392" cy="4235273"/>
          </a:xfrm>
          <a:prstGeom prst="rect">
            <a:avLst/>
          </a:prstGeom>
          <a:noFill/>
          <a:ln>
            <a:noFill/>
          </a:ln>
        </p:spPr>
        <p:txBody>
          <a:bodyPr spcFirstLastPara="1" wrap="square" lIns="91425" tIns="45700" rIns="91425" bIns="45700" anchor="t" anchorCtr="0">
            <a:normAutofit fontScale="77500" lnSpcReduction="20000"/>
          </a:bodyPr>
          <a:lstStyle/>
          <a:p>
            <a:pPr marL="228600" lvl="0" indent="-90804" algn="l" rtl="0">
              <a:lnSpc>
                <a:spcPct val="110000"/>
              </a:lnSpc>
              <a:spcBef>
                <a:spcPts val="0"/>
              </a:spcBef>
              <a:spcAft>
                <a:spcPts val="0"/>
              </a:spcAft>
              <a:buClr>
                <a:schemeClr val="dk1"/>
              </a:buClr>
              <a:buSzPct val="100000"/>
              <a:buNone/>
            </a:pPr>
            <a:endParaRPr>
              <a:solidFill>
                <a:srgbClr val="193E72"/>
              </a:solidFill>
              <a:latin typeface="Arial"/>
              <a:ea typeface="Arial"/>
              <a:cs typeface="Arial"/>
              <a:sym typeface="Arial"/>
            </a:endParaRPr>
          </a:p>
          <a:p>
            <a:pPr marL="0" lvl="0" indent="0" algn="ctr" rtl="0">
              <a:lnSpc>
                <a:spcPct val="110000"/>
              </a:lnSpc>
              <a:spcBef>
                <a:spcPts val="1000"/>
              </a:spcBef>
              <a:spcAft>
                <a:spcPts val="0"/>
              </a:spcAft>
              <a:buClr>
                <a:srgbClr val="193E72"/>
              </a:buClr>
              <a:buSzPct val="100000"/>
              <a:buNone/>
            </a:pPr>
            <a:r>
              <a:rPr lang="en-GB" b="1">
                <a:solidFill>
                  <a:srgbClr val="193E72"/>
                </a:solidFill>
                <a:latin typeface="Arial"/>
                <a:ea typeface="Arial"/>
                <a:cs typeface="Arial"/>
                <a:sym typeface="Arial"/>
              </a:rPr>
              <a:t>Sheffield</a:t>
            </a:r>
            <a:br>
              <a:rPr lang="en-GB" b="1">
                <a:solidFill>
                  <a:srgbClr val="193E72"/>
                </a:solidFill>
                <a:latin typeface="Arial"/>
                <a:ea typeface="Arial"/>
                <a:cs typeface="Arial"/>
                <a:sym typeface="Arial"/>
              </a:rPr>
            </a:br>
            <a:r>
              <a:rPr lang="en-GB">
                <a:solidFill>
                  <a:srgbClr val="193E72"/>
                </a:solidFill>
                <a:latin typeface="Arial"/>
                <a:ea typeface="Arial"/>
                <a:cs typeface="Arial"/>
                <a:sym typeface="Arial"/>
              </a:rPr>
              <a:t>Tel: 0114 222 0828</a:t>
            </a:r>
            <a:br>
              <a:rPr lang="en-GB">
                <a:solidFill>
                  <a:srgbClr val="193E72"/>
                </a:solidFill>
                <a:latin typeface="Arial"/>
                <a:ea typeface="Arial"/>
                <a:cs typeface="Arial"/>
                <a:sym typeface="Arial"/>
              </a:rPr>
            </a:br>
            <a:endParaRPr>
              <a:solidFill>
                <a:srgbClr val="193E72"/>
              </a:solidFill>
              <a:latin typeface="Arial"/>
              <a:ea typeface="Arial"/>
              <a:cs typeface="Arial"/>
              <a:sym typeface="Arial"/>
            </a:endParaRPr>
          </a:p>
          <a:p>
            <a:pPr marL="0" lvl="0" indent="0" algn="ctr" rtl="0">
              <a:lnSpc>
                <a:spcPct val="110000"/>
              </a:lnSpc>
              <a:spcBef>
                <a:spcPts val="1000"/>
              </a:spcBef>
              <a:spcAft>
                <a:spcPts val="0"/>
              </a:spcAft>
              <a:buClr>
                <a:srgbClr val="193E72"/>
              </a:buClr>
              <a:buSzPct val="100000"/>
              <a:buNone/>
            </a:pPr>
            <a:r>
              <a:rPr lang="en-GB">
                <a:solidFill>
                  <a:srgbClr val="193E72"/>
                </a:solidFill>
                <a:latin typeface="Arial"/>
                <a:ea typeface="Arial"/>
                <a:cs typeface="Arial"/>
                <a:sym typeface="Arial"/>
              </a:rPr>
              <a:t> </a:t>
            </a:r>
            <a:r>
              <a:rPr lang="en-GB" b="1">
                <a:solidFill>
                  <a:srgbClr val="193E72"/>
                </a:solidFill>
                <a:latin typeface="Arial"/>
                <a:ea typeface="Arial"/>
                <a:cs typeface="Arial"/>
                <a:sym typeface="Arial"/>
              </a:rPr>
              <a:t>Leeds</a:t>
            </a:r>
            <a:br>
              <a:rPr lang="en-GB" b="1">
                <a:solidFill>
                  <a:srgbClr val="193E72"/>
                </a:solidFill>
                <a:latin typeface="Arial"/>
                <a:ea typeface="Arial"/>
                <a:cs typeface="Arial"/>
                <a:sym typeface="Arial"/>
              </a:rPr>
            </a:br>
            <a:r>
              <a:rPr lang="en-GB">
                <a:solidFill>
                  <a:srgbClr val="193E72"/>
                </a:solidFill>
                <a:latin typeface="Arial"/>
                <a:ea typeface="Arial"/>
                <a:cs typeface="Arial"/>
                <a:sym typeface="Arial"/>
              </a:rPr>
              <a:t>Tel: 0113 343 6966</a:t>
            </a:r>
            <a:br>
              <a:rPr lang="en-GB">
                <a:solidFill>
                  <a:srgbClr val="193E72"/>
                </a:solidFill>
                <a:latin typeface="Arial"/>
                <a:ea typeface="Arial"/>
                <a:cs typeface="Arial"/>
                <a:sym typeface="Arial"/>
              </a:rPr>
            </a:br>
            <a:br>
              <a:rPr lang="en-GB">
                <a:solidFill>
                  <a:srgbClr val="193E72"/>
                </a:solidFill>
                <a:latin typeface="Arial"/>
                <a:ea typeface="Arial"/>
                <a:cs typeface="Arial"/>
                <a:sym typeface="Arial"/>
              </a:rPr>
            </a:br>
            <a:r>
              <a:rPr lang="en-GB">
                <a:solidFill>
                  <a:srgbClr val="193E72"/>
                </a:solidFill>
                <a:latin typeface="Arial"/>
                <a:ea typeface="Arial"/>
                <a:cs typeface="Arial"/>
                <a:sym typeface="Arial"/>
              </a:rPr>
              <a:t> </a:t>
            </a:r>
            <a:r>
              <a:rPr lang="en-GB" b="1">
                <a:solidFill>
                  <a:srgbClr val="193E72"/>
                </a:solidFill>
                <a:latin typeface="Arial"/>
                <a:ea typeface="Arial"/>
                <a:cs typeface="Arial"/>
                <a:sym typeface="Arial"/>
              </a:rPr>
              <a:t>York</a:t>
            </a:r>
            <a:br>
              <a:rPr lang="en-GB" b="1">
                <a:solidFill>
                  <a:srgbClr val="193E72"/>
                </a:solidFill>
                <a:latin typeface="Arial"/>
                <a:ea typeface="Arial"/>
                <a:cs typeface="Arial"/>
                <a:sym typeface="Arial"/>
              </a:rPr>
            </a:br>
            <a:r>
              <a:rPr lang="en-GB">
                <a:solidFill>
                  <a:srgbClr val="193E72"/>
                </a:solidFill>
                <a:latin typeface="Arial"/>
                <a:ea typeface="Arial"/>
                <a:cs typeface="Arial"/>
                <a:sym typeface="Arial"/>
              </a:rPr>
              <a:t>Tel: 01904 321 726</a:t>
            </a:r>
            <a:br>
              <a:rPr lang="en-GB">
                <a:solidFill>
                  <a:srgbClr val="193E72"/>
                </a:solidFill>
                <a:latin typeface="Arial"/>
                <a:ea typeface="Arial"/>
                <a:cs typeface="Arial"/>
                <a:sym typeface="Arial"/>
              </a:rPr>
            </a:br>
            <a:br>
              <a:rPr lang="en-GB" sz="600">
                <a:solidFill>
                  <a:srgbClr val="193E72"/>
                </a:solidFill>
                <a:latin typeface="Arial"/>
                <a:ea typeface="Arial"/>
                <a:cs typeface="Arial"/>
                <a:sym typeface="Arial"/>
              </a:rPr>
            </a:br>
            <a:br>
              <a:rPr lang="en-GB" sz="600">
                <a:solidFill>
                  <a:srgbClr val="193E72"/>
                </a:solidFill>
                <a:latin typeface="Arial"/>
                <a:ea typeface="Arial"/>
                <a:cs typeface="Arial"/>
                <a:sym typeface="Arial"/>
              </a:rPr>
            </a:br>
            <a:br>
              <a:rPr lang="en-GB" sz="600">
                <a:solidFill>
                  <a:srgbClr val="193E72"/>
                </a:solidFill>
                <a:latin typeface="Arial"/>
                <a:ea typeface="Arial"/>
                <a:cs typeface="Arial"/>
                <a:sym typeface="Arial"/>
              </a:rPr>
            </a:br>
            <a:br>
              <a:rPr lang="en-GB" sz="600">
                <a:solidFill>
                  <a:srgbClr val="193E72"/>
                </a:solidFill>
                <a:latin typeface="Arial"/>
                <a:ea typeface="Arial"/>
                <a:cs typeface="Arial"/>
                <a:sym typeface="Arial"/>
              </a:rPr>
            </a:br>
            <a:r>
              <a:rPr lang="en-GB">
                <a:solidFill>
                  <a:srgbClr val="193E72"/>
                </a:solidFill>
                <a:latin typeface="Arial"/>
                <a:ea typeface="Arial"/>
                <a:cs typeface="Arial"/>
                <a:sym typeface="Arial"/>
              </a:rPr>
              <a:t>email: </a:t>
            </a:r>
            <a:r>
              <a:rPr lang="en-GB" u="sng">
                <a:solidFill>
                  <a:schemeClr val="hlink"/>
                </a:solidFill>
                <a:latin typeface="Arial"/>
                <a:ea typeface="Arial"/>
                <a:cs typeface="Arial"/>
                <a:sym typeface="Arial"/>
                <a:hlinkClick r:id="rId3"/>
              </a:rPr>
              <a:t>rds.yh@nihr.ac.uk</a:t>
            </a:r>
            <a:r>
              <a:rPr lang="en-GB">
                <a:solidFill>
                  <a:srgbClr val="193E72"/>
                </a:solidFill>
                <a:latin typeface="Arial"/>
                <a:ea typeface="Arial"/>
                <a:cs typeface="Arial"/>
                <a:sym typeface="Arial"/>
              </a:rPr>
              <a:t> </a:t>
            </a:r>
            <a:br>
              <a:rPr lang="en-GB">
                <a:solidFill>
                  <a:srgbClr val="193E72"/>
                </a:solidFill>
                <a:latin typeface="Arial"/>
                <a:ea typeface="Arial"/>
                <a:cs typeface="Arial"/>
                <a:sym typeface="Arial"/>
              </a:rPr>
            </a:br>
            <a:r>
              <a:rPr lang="en-GB" u="sng">
                <a:solidFill>
                  <a:schemeClr val="hlink"/>
                </a:solidFill>
                <a:latin typeface="Arial"/>
                <a:ea typeface="Arial"/>
                <a:cs typeface="Arial"/>
                <a:sym typeface="Arial"/>
                <a:hlinkClick r:id="rId4"/>
              </a:rPr>
              <a:t>www.rds.nihr.ac.uk</a:t>
            </a:r>
            <a:r>
              <a:rPr lang="en-GB">
                <a:solidFill>
                  <a:srgbClr val="193E72"/>
                </a:solidFill>
                <a:latin typeface="Arial"/>
                <a:ea typeface="Arial"/>
                <a:cs typeface="Arial"/>
                <a:sym typeface="Arial"/>
              </a:rPr>
              <a:t> </a:t>
            </a:r>
            <a:endParaRPr>
              <a:solidFill>
                <a:srgbClr val="193E72"/>
              </a:solidFill>
              <a:latin typeface="Arial"/>
              <a:ea typeface="Arial"/>
              <a:cs typeface="Arial"/>
              <a:sym typeface="Arial"/>
            </a:endParaRPr>
          </a:p>
          <a:p>
            <a:pPr marL="127000" lvl="0" indent="0" algn="l" rtl="0">
              <a:lnSpc>
                <a:spcPct val="90000"/>
              </a:lnSpc>
              <a:spcBef>
                <a:spcPts val="1000"/>
              </a:spcBef>
              <a:spcAft>
                <a:spcPts val="0"/>
              </a:spcAft>
              <a:buClr>
                <a:schemeClr val="dk1"/>
              </a:buClr>
              <a:buSzPct val="100000"/>
              <a:buNone/>
            </a:pPr>
            <a:endParaRPr/>
          </a:p>
        </p:txBody>
      </p:sp>
      <p:pic>
        <p:nvPicPr>
          <p:cNvPr id="575" name="Google Shape;575;p49" descr="tuoslogo_cmyk_hi"/>
          <p:cNvPicPr preferRelativeResize="0"/>
          <p:nvPr/>
        </p:nvPicPr>
        <p:blipFill rotWithShape="1">
          <a:blip r:embed="rId5">
            <a:alphaModFix/>
          </a:blip>
          <a:srcRect r="20254"/>
          <a:stretch/>
        </p:blipFill>
        <p:spPr>
          <a:xfrm>
            <a:off x="7143485" y="1687277"/>
            <a:ext cx="2766352" cy="1027944"/>
          </a:xfrm>
          <a:prstGeom prst="rect">
            <a:avLst/>
          </a:prstGeom>
          <a:noFill/>
          <a:ln>
            <a:noFill/>
          </a:ln>
        </p:spPr>
      </p:pic>
      <p:pic>
        <p:nvPicPr>
          <p:cNvPr id="576" name="Google Shape;576;p49"/>
          <p:cNvPicPr preferRelativeResize="0"/>
          <p:nvPr/>
        </p:nvPicPr>
        <p:blipFill rotWithShape="1">
          <a:blip r:embed="rId6">
            <a:alphaModFix/>
          </a:blip>
          <a:srcRect/>
          <a:stretch/>
        </p:blipFill>
        <p:spPr>
          <a:xfrm>
            <a:off x="7143484" y="2867040"/>
            <a:ext cx="2735957" cy="707860"/>
          </a:xfrm>
          <a:prstGeom prst="rect">
            <a:avLst/>
          </a:prstGeom>
          <a:noFill/>
          <a:ln>
            <a:noFill/>
          </a:ln>
        </p:spPr>
      </p:pic>
      <p:pic>
        <p:nvPicPr>
          <p:cNvPr id="577" name="Google Shape;577;p49" descr="York"/>
          <p:cNvPicPr preferRelativeResize="0"/>
          <p:nvPr/>
        </p:nvPicPr>
        <p:blipFill rotWithShape="1">
          <a:blip r:embed="rId7">
            <a:alphaModFix/>
          </a:blip>
          <a:srcRect/>
          <a:stretch/>
        </p:blipFill>
        <p:spPr>
          <a:xfrm>
            <a:off x="7143484" y="3726720"/>
            <a:ext cx="2735957" cy="472105"/>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endParaRPr/>
          </a:p>
        </p:txBody>
      </p:sp>
      <p:grpSp>
        <p:nvGrpSpPr>
          <p:cNvPr id="107" name="Google Shape;107;p6"/>
          <p:cNvGrpSpPr/>
          <p:nvPr/>
        </p:nvGrpSpPr>
        <p:grpSpPr>
          <a:xfrm>
            <a:off x="468249" y="93500"/>
            <a:ext cx="10952225" cy="5697949"/>
            <a:chOff x="460000" y="198375"/>
            <a:chExt cx="11002838" cy="5697949"/>
          </a:xfrm>
        </p:grpSpPr>
        <p:pic>
          <p:nvPicPr>
            <p:cNvPr id="108" name="Google Shape;108;p6"/>
            <p:cNvPicPr preferRelativeResize="0"/>
            <p:nvPr/>
          </p:nvPicPr>
          <p:blipFill rotWithShape="1">
            <a:blip r:embed="rId3">
              <a:alphaModFix/>
            </a:blip>
            <a:srcRect b="41155"/>
            <a:stretch/>
          </p:blipFill>
          <p:spPr>
            <a:xfrm>
              <a:off x="468291" y="198375"/>
              <a:ext cx="10990358" cy="2792475"/>
            </a:xfrm>
            <a:prstGeom prst="rect">
              <a:avLst/>
            </a:prstGeom>
            <a:noFill/>
            <a:ln>
              <a:noFill/>
            </a:ln>
          </p:spPr>
        </p:pic>
        <p:grpSp>
          <p:nvGrpSpPr>
            <p:cNvPr id="109" name="Google Shape;109;p6"/>
            <p:cNvGrpSpPr/>
            <p:nvPr/>
          </p:nvGrpSpPr>
          <p:grpSpPr>
            <a:xfrm>
              <a:off x="460000" y="1009613"/>
              <a:ext cx="11002837" cy="3837300"/>
              <a:chOff x="445356" y="956450"/>
              <a:chExt cx="11002837" cy="3837300"/>
            </a:xfrm>
          </p:grpSpPr>
          <p:grpSp>
            <p:nvGrpSpPr>
              <p:cNvPr id="110" name="Google Shape;110;p6"/>
              <p:cNvGrpSpPr/>
              <p:nvPr/>
            </p:nvGrpSpPr>
            <p:grpSpPr>
              <a:xfrm>
                <a:off x="445356" y="956450"/>
                <a:ext cx="11002837" cy="3837300"/>
                <a:chOff x="445356" y="956450"/>
                <a:chExt cx="11002837" cy="3837300"/>
              </a:xfrm>
            </p:grpSpPr>
            <p:grpSp>
              <p:nvGrpSpPr>
                <p:cNvPr id="111" name="Google Shape;111;p6"/>
                <p:cNvGrpSpPr/>
                <p:nvPr/>
              </p:nvGrpSpPr>
              <p:grpSpPr>
                <a:xfrm>
                  <a:off x="445356" y="956450"/>
                  <a:ext cx="11002837" cy="3837300"/>
                  <a:chOff x="445356" y="956450"/>
                  <a:chExt cx="11002837" cy="3837300"/>
                </a:xfrm>
              </p:grpSpPr>
              <p:sp>
                <p:nvSpPr>
                  <p:cNvPr id="112" name="Google Shape;112;p6"/>
                  <p:cNvSpPr/>
                  <p:nvPr/>
                </p:nvSpPr>
                <p:spPr>
                  <a:xfrm>
                    <a:off x="445356" y="956450"/>
                    <a:ext cx="2582100" cy="3837300"/>
                  </a:xfrm>
                  <a:prstGeom prst="rect">
                    <a:avLst/>
                  </a:prstGeom>
                  <a:solidFill>
                    <a:srgbClr val="E7EB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13" name="Google Shape;113;p6"/>
                  <p:cNvPicPr preferRelativeResize="0"/>
                  <p:nvPr/>
                </p:nvPicPr>
                <p:blipFill rotWithShape="1">
                  <a:blip r:embed="rId3">
                    <a:alphaModFix/>
                  </a:blip>
                  <a:srcRect l="22474" t="38300" b="41024"/>
                  <a:stretch/>
                </p:blipFill>
                <p:spPr>
                  <a:xfrm>
                    <a:off x="2923757" y="2937687"/>
                    <a:ext cx="8524436" cy="981075"/>
                  </a:xfrm>
                  <a:prstGeom prst="rect">
                    <a:avLst/>
                  </a:prstGeom>
                  <a:noFill/>
                  <a:ln>
                    <a:noFill/>
                  </a:ln>
                </p:spPr>
              </p:pic>
            </p:grpSp>
            <p:sp>
              <p:nvSpPr>
                <p:cNvPr id="114" name="Google Shape;114;p6"/>
                <p:cNvSpPr/>
                <p:nvPr/>
              </p:nvSpPr>
              <p:spPr>
                <a:xfrm>
                  <a:off x="3152775" y="3000375"/>
                  <a:ext cx="1476300" cy="847800"/>
                </a:xfrm>
                <a:prstGeom prst="rect">
                  <a:avLst/>
                </a:prstGeom>
                <a:solidFill>
                  <a:srgbClr val="F4A7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5" name="Google Shape;115;p6"/>
                <p:cNvSpPr/>
                <p:nvPr/>
              </p:nvSpPr>
              <p:spPr>
                <a:xfrm>
                  <a:off x="4857750" y="2981021"/>
                  <a:ext cx="1476300" cy="847800"/>
                </a:xfrm>
                <a:prstGeom prst="rect">
                  <a:avLst/>
                </a:prstGeom>
                <a:solidFill>
                  <a:srgbClr val="EF87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6" name="Google Shape;116;p6"/>
                <p:cNvSpPr/>
                <p:nvPr/>
              </p:nvSpPr>
              <p:spPr>
                <a:xfrm>
                  <a:off x="6514340" y="2981021"/>
                  <a:ext cx="1476300" cy="847800"/>
                </a:xfrm>
                <a:prstGeom prst="rect">
                  <a:avLst/>
                </a:prstGeom>
                <a:solidFill>
                  <a:srgbClr val="ED7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7" name="Google Shape;117;p6"/>
                <p:cNvSpPr/>
                <p:nvPr/>
              </p:nvSpPr>
              <p:spPr>
                <a:xfrm>
                  <a:off x="8170930" y="2981021"/>
                  <a:ext cx="1476300" cy="847800"/>
                </a:xfrm>
                <a:prstGeom prst="rect">
                  <a:avLst/>
                </a:prstGeom>
                <a:solidFill>
                  <a:srgbClr val="EB67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118" name="Google Shape;118;p6"/>
              <p:cNvSpPr txBox="1"/>
              <p:nvPr/>
            </p:nvSpPr>
            <p:spPr>
              <a:xfrm>
                <a:off x="3104390" y="3081717"/>
                <a:ext cx="1573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FFFFFF"/>
                    </a:solidFill>
                    <a:latin typeface="Lato"/>
                    <a:ea typeface="Lato"/>
                    <a:cs typeface="Lato"/>
                    <a:sym typeface="Lato"/>
                  </a:rPr>
                  <a:t>NIHR Pre-doctoral Local Authority Fellowship </a:t>
                </a:r>
                <a:endParaRPr sz="1400" b="0" i="0" u="none" strike="noStrike" cap="none">
                  <a:solidFill>
                    <a:srgbClr val="000000"/>
                  </a:solidFill>
                  <a:latin typeface="Arial"/>
                  <a:ea typeface="Arial"/>
                  <a:cs typeface="Arial"/>
                  <a:sym typeface="Arial"/>
                </a:endParaRPr>
              </a:p>
            </p:txBody>
          </p:sp>
          <p:sp>
            <p:nvSpPr>
              <p:cNvPr id="119" name="Google Shape;119;p6"/>
              <p:cNvSpPr txBox="1"/>
              <p:nvPr/>
            </p:nvSpPr>
            <p:spPr>
              <a:xfrm>
                <a:off x="4754495" y="3095433"/>
                <a:ext cx="1648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FFFFFF"/>
                    </a:solidFill>
                    <a:latin typeface="Lato"/>
                    <a:ea typeface="Lato"/>
                    <a:cs typeface="Lato"/>
                    <a:sym typeface="Lato"/>
                  </a:rPr>
                  <a:t>NIHR Doctoral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FFFFFF"/>
                    </a:solidFill>
                    <a:latin typeface="Lato"/>
                    <a:ea typeface="Lato"/>
                    <a:cs typeface="Lato"/>
                    <a:sym typeface="Lato"/>
                  </a:rPr>
                  <a:t>Local Authority Fellowship </a:t>
                </a:r>
                <a:endParaRPr sz="1400" b="0" i="0" u="none" strike="noStrike" cap="none">
                  <a:solidFill>
                    <a:srgbClr val="000000"/>
                  </a:solidFill>
                  <a:latin typeface="Arial"/>
                  <a:ea typeface="Arial"/>
                  <a:cs typeface="Arial"/>
                  <a:sym typeface="Arial"/>
                </a:endParaRPr>
              </a:p>
            </p:txBody>
          </p:sp>
        </p:grpSp>
        <p:pic>
          <p:nvPicPr>
            <p:cNvPr id="120" name="Google Shape;120;p6"/>
            <p:cNvPicPr preferRelativeResize="0"/>
            <p:nvPr/>
          </p:nvPicPr>
          <p:blipFill rotWithShape="1">
            <a:blip r:embed="rId3">
              <a:alphaModFix/>
            </a:blip>
            <a:srcRect l="23689" t="59448" r="-229"/>
            <a:stretch/>
          </p:blipFill>
          <p:spPr>
            <a:xfrm>
              <a:off x="3050367" y="3962300"/>
              <a:ext cx="8412471" cy="1934024"/>
            </a:xfrm>
            <a:prstGeom prst="rect">
              <a:avLst/>
            </a:prstGeom>
            <a:noFill/>
            <a:ln>
              <a:noFill/>
            </a:ln>
          </p:spPr>
        </p:pic>
      </p:grpSp>
      <p:sp>
        <p:nvSpPr>
          <p:cNvPr id="121" name="Google Shape;121;p6"/>
          <p:cNvSpPr txBox="1"/>
          <p:nvPr/>
        </p:nvSpPr>
        <p:spPr>
          <a:xfrm>
            <a:off x="592943" y="1133856"/>
            <a:ext cx="22974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193E72"/>
                </a:solidFill>
                <a:latin typeface="Lato"/>
                <a:ea typeface="Lato"/>
                <a:cs typeface="Lato"/>
                <a:sym typeface="Lato"/>
              </a:rPr>
              <a:t>Research Training Schemes for all</a:t>
            </a:r>
            <a:endParaRPr sz="1500" b="1" i="0" u="none" strike="noStrike" cap="none">
              <a:solidFill>
                <a:srgbClr val="193E72"/>
              </a:solidFill>
              <a:latin typeface="Lato"/>
              <a:ea typeface="Lato"/>
              <a:cs typeface="Lato"/>
              <a:sym typeface="Lato"/>
            </a:endParaRPr>
          </a:p>
        </p:txBody>
      </p:sp>
      <p:sp>
        <p:nvSpPr>
          <p:cNvPr id="122" name="Google Shape;122;p6"/>
          <p:cNvSpPr txBox="1"/>
          <p:nvPr/>
        </p:nvSpPr>
        <p:spPr>
          <a:xfrm>
            <a:off x="592943" y="2218199"/>
            <a:ext cx="2345400" cy="14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193E72"/>
                </a:solidFill>
                <a:latin typeface="Lato"/>
                <a:ea typeface="Lato"/>
                <a:cs typeface="Lato"/>
                <a:sym typeface="Lato"/>
              </a:rPr>
              <a:t>Research Training Schemes for practitioner academics</a:t>
            </a:r>
            <a:endParaRPr sz="1500" b="1" i="0" u="none" strike="noStrike" cap="none">
              <a:solidFill>
                <a:srgbClr val="193E7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193E7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193E72"/>
                </a:solidFill>
                <a:latin typeface="Lato"/>
                <a:ea typeface="Lato"/>
                <a:cs typeface="Lato"/>
                <a:sym typeface="Lato"/>
              </a:rPr>
              <a:t>health &amp; social care professionals </a:t>
            </a:r>
            <a:endParaRPr sz="1300" b="0" i="0" u="none" strike="noStrike" cap="none">
              <a:solidFill>
                <a:srgbClr val="193E72"/>
              </a:solidFill>
              <a:latin typeface="Lato"/>
              <a:ea typeface="Lato"/>
              <a:cs typeface="Lato"/>
              <a:sym typeface="Lato"/>
            </a:endParaRPr>
          </a:p>
        </p:txBody>
      </p:sp>
      <p:cxnSp>
        <p:nvCxnSpPr>
          <p:cNvPr id="123" name="Google Shape;123;p6"/>
          <p:cNvCxnSpPr/>
          <p:nvPr/>
        </p:nvCxnSpPr>
        <p:spPr>
          <a:xfrm rot="10800000">
            <a:off x="468255" y="1895498"/>
            <a:ext cx="2582100" cy="0"/>
          </a:xfrm>
          <a:prstGeom prst="straightConnector1">
            <a:avLst/>
          </a:prstGeom>
          <a:noFill/>
          <a:ln w="19050" cap="flat" cmpd="sng">
            <a:solidFill>
              <a:srgbClr val="193E72"/>
            </a:solidFill>
            <a:prstDash val="solid"/>
            <a:miter lim="800000"/>
            <a:headEnd type="none" w="sm" len="sm"/>
            <a:tailEnd type="none" w="sm" len="sm"/>
          </a:ln>
        </p:spPr>
      </p:cxnSp>
      <p:cxnSp>
        <p:nvCxnSpPr>
          <p:cNvPr id="124" name="Google Shape;124;p6"/>
          <p:cNvCxnSpPr/>
          <p:nvPr/>
        </p:nvCxnSpPr>
        <p:spPr>
          <a:xfrm rot="10800000">
            <a:off x="474608" y="837546"/>
            <a:ext cx="2582100" cy="0"/>
          </a:xfrm>
          <a:prstGeom prst="straightConnector1">
            <a:avLst/>
          </a:prstGeom>
          <a:noFill/>
          <a:ln w="19050" cap="flat" cmpd="sng">
            <a:solidFill>
              <a:srgbClr val="193E72"/>
            </a:solidFill>
            <a:prstDash val="solid"/>
            <a:miter lim="800000"/>
            <a:headEnd type="none" w="sm" len="sm"/>
            <a:tailEnd type="none" w="sm" len="sm"/>
          </a:ln>
        </p:spPr>
      </p:cxnSp>
      <p:sp>
        <p:nvSpPr>
          <p:cNvPr id="125" name="Google Shape;125;p6"/>
          <p:cNvSpPr txBox="1"/>
          <p:nvPr/>
        </p:nvSpPr>
        <p:spPr>
          <a:xfrm>
            <a:off x="568950" y="3956900"/>
            <a:ext cx="2345400" cy="72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2060"/>
                </a:solidFill>
                <a:latin typeface="Lato"/>
                <a:ea typeface="Lato"/>
                <a:cs typeface="Lato"/>
                <a:sym typeface="Lato"/>
              </a:rPr>
              <a:t>Research Training Schemes for clinical academics </a:t>
            </a:r>
            <a:endParaRPr sz="1400" b="1" i="0" u="none" strike="noStrike" cap="none">
              <a:solidFill>
                <a:srgbClr val="00206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2060"/>
                </a:solidFill>
                <a:latin typeface="Lato"/>
                <a:ea typeface="Lato"/>
                <a:cs typeface="Lato"/>
                <a:sym typeface="Lato"/>
              </a:rPr>
              <a:t>doctors and dentists</a:t>
            </a:r>
            <a:endParaRPr sz="1300" b="0" i="0" u="none" strike="noStrike" cap="none">
              <a:solidFill>
                <a:srgbClr val="002060"/>
              </a:solidFill>
              <a:latin typeface="Lato"/>
              <a:ea typeface="Lato"/>
              <a:cs typeface="Lato"/>
              <a:sym typeface="Lato"/>
            </a:endParaRPr>
          </a:p>
        </p:txBody>
      </p:sp>
      <p:pic>
        <p:nvPicPr>
          <p:cNvPr id="126" name="Google Shape;126;p6"/>
          <p:cNvPicPr preferRelativeResize="0"/>
          <p:nvPr/>
        </p:nvPicPr>
        <p:blipFill rotWithShape="1">
          <a:blip r:embed="rId3">
            <a:alphaModFix/>
          </a:blip>
          <a:srcRect t="79753"/>
          <a:stretch/>
        </p:blipFill>
        <p:spPr>
          <a:xfrm>
            <a:off x="472400" y="4830750"/>
            <a:ext cx="10948074" cy="1000799"/>
          </a:xfrm>
          <a:prstGeom prst="rect">
            <a:avLst/>
          </a:prstGeom>
          <a:noFill/>
          <a:ln>
            <a:noFill/>
          </a:ln>
        </p:spPr>
      </p:pic>
      <p:sp>
        <p:nvSpPr>
          <p:cNvPr id="127" name="Google Shape;127;p6"/>
          <p:cNvSpPr/>
          <p:nvPr/>
        </p:nvSpPr>
        <p:spPr>
          <a:xfrm>
            <a:off x="586600" y="4958650"/>
            <a:ext cx="2340300" cy="785100"/>
          </a:xfrm>
          <a:prstGeom prst="rect">
            <a:avLst/>
          </a:prstGeom>
          <a:solidFill>
            <a:srgbClr val="E7EB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28" name="Google Shape;128;p6"/>
          <p:cNvCxnSpPr/>
          <p:nvPr/>
        </p:nvCxnSpPr>
        <p:spPr>
          <a:xfrm rot="10800000">
            <a:off x="474605" y="3868148"/>
            <a:ext cx="2582100" cy="0"/>
          </a:xfrm>
          <a:prstGeom prst="straightConnector1">
            <a:avLst/>
          </a:prstGeom>
          <a:noFill/>
          <a:ln w="19050" cap="flat" cmpd="sng">
            <a:solidFill>
              <a:srgbClr val="193E72"/>
            </a:solidFill>
            <a:prstDash val="solid"/>
            <a:miter lim="800000"/>
            <a:headEnd type="none" w="sm" len="sm"/>
            <a:tailEnd type="none" w="sm" len="sm"/>
          </a:ln>
        </p:spPr>
      </p:cxnSp>
      <p:sp>
        <p:nvSpPr>
          <p:cNvPr id="129" name="Google Shape;129;p6"/>
          <p:cNvSpPr txBox="1"/>
          <p:nvPr/>
        </p:nvSpPr>
        <p:spPr>
          <a:xfrm>
            <a:off x="595493" y="5149556"/>
            <a:ext cx="23403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002060"/>
                </a:solidFill>
                <a:latin typeface="Lato"/>
                <a:ea typeface="Lato"/>
                <a:cs typeface="Lato"/>
                <a:sym typeface="Lato"/>
              </a:rPr>
              <a:t>Additional Opportunities</a:t>
            </a:r>
            <a:endParaRPr sz="1500" b="1" i="0" u="none" strike="noStrike" cap="none">
              <a:solidFill>
                <a:srgbClr val="002060"/>
              </a:solidFill>
              <a:latin typeface="Lato"/>
              <a:ea typeface="Lato"/>
              <a:cs typeface="Lato"/>
              <a:sym typeface="Lato"/>
            </a:endParaRPr>
          </a:p>
        </p:txBody>
      </p:sp>
      <p:sp>
        <p:nvSpPr>
          <p:cNvPr id="130" name="Google Shape;130;p6"/>
          <p:cNvSpPr/>
          <p:nvPr/>
        </p:nvSpPr>
        <p:spPr>
          <a:xfrm>
            <a:off x="3186614" y="1950888"/>
            <a:ext cx="1469400" cy="847800"/>
          </a:xfrm>
          <a:prstGeom prst="rect">
            <a:avLst/>
          </a:prstGeom>
          <a:solidFill>
            <a:srgbClr val="F4A7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1" name="Google Shape;131;p6"/>
          <p:cNvSpPr txBox="1"/>
          <p:nvPr/>
        </p:nvSpPr>
        <p:spPr>
          <a:xfrm>
            <a:off x="3138327" y="2051555"/>
            <a:ext cx="15660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Lato"/>
                <a:ea typeface="Lato"/>
                <a:cs typeface="Lato"/>
                <a:sym typeface="Lato"/>
              </a:rPr>
              <a:t>HEE/NIHR Pre-doctoral Clinical and Practitioner Academic Fellowship </a:t>
            </a:r>
            <a:endParaRPr sz="1300" b="0" i="0" u="none" strike="noStrike" cap="none">
              <a:solidFill>
                <a:srgbClr val="000000"/>
              </a:solidFill>
              <a:latin typeface="Arial"/>
              <a:ea typeface="Arial"/>
              <a:cs typeface="Arial"/>
              <a:sym typeface="Arial"/>
            </a:endParaRPr>
          </a:p>
        </p:txBody>
      </p:sp>
      <p:sp>
        <p:nvSpPr>
          <p:cNvPr id="132" name="Google Shape;132;p6"/>
          <p:cNvSpPr/>
          <p:nvPr/>
        </p:nvSpPr>
        <p:spPr>
          <a:xfrm>
            <a:off x="4851521" y="1950909"/>
            <a:ext cx="1469400" cy="847800"/>
          </a:xfrm>
          <a:prstGeom prst="rect">
            <a:avLst/>
          </a:prstGeom>
          <a:solidFill>
            <a:srgbClr val="EF87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3" name="Google Shape;133;p6"/>
          <p:cNvSpPr txBox="1"/>
          <p:nvPr/>
        </p:nvSpPr>
        <p:spPr>
          <a:xfrm>
            <a:off x="4803227" y="1990055"/>
            <a:ext cx="15660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Lato"/>
                <a:ea typeface="Lato"/>
                <a:cs typeface="Lato"/>
                <a:sym typeface="Lato"/>
              </a:rPr>
              <a:t>HEE/NIHR Doctoral Clinical and Practitioner Academic Fellowship </a:t>
            </a:r>
            <a:endParaRPr sz="1300" b="0" i="0" u="none" strike="noStrike" cap="none">
              <a:solidFill>
                <a:srgbClr val="000000"/>
              </a:solidFill>
              <a:latin typeface="Arial"/>
              <a:ea typeface="Arial"/>
              <a:cs typeface="Arial"/>
              <a:sym typeface="Arial"/>
            </a:endParaRPr>
          </a:p>
        </p:txBody>
      </p:sp>
      <p:sp>
        <p:nvSpPr>
          <p:cNvPr id="134" name="Google Shape;134;p6"/>
          <p:cNvSpPr/>
          <p:nvPr/>
        </p:nvSpPr>
        <p:spPr>
          <a:xfrm>
            <a:off x="6418775" y="1895500"/>
            <a:ext cx="3352200" cy="974700"/>
          </a:xfrm>
          <a:prstGeom prst="rect">
            <a:avLst/>
          </a:prstGeom>
          <a:solidFill>
            <a:srgbClr val="EB67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5" name="Google Shape;135;p6"/>
          <p:cNvSpPr txBox="1"/>
          <p:nvPr/>
        </p:nvSpPr>
        <p:spPr>
          <a:xfrm>
            <a:off x="6516423" y="2167450"/>
            <a:ext cx="31308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Lato"/>
                <a:ea typeface="Lato"/>
                <a:cs typeface="Lato"/>
                <a:sym typeface="Lato"/>
              </a:rPr>
              <a:t>HEE/NIHR Advanced Clinical and Practitioner Academic Fellowship </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439838" y="140649"/>
            <a:ext cx="10913962" cy="8654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3E72"/>
              </a:buClr>
              <a:buSzPts val="3200"/>
              <a:buFont typeface="Arial"/>
              <a:buNone/>
            </a:pPr>
            <a:r>
              <a:rPr lang="en-GB" b="1"/>
              <a:t>NIHR Remit for Personal Awards</a:t>
            </a:r>
            <a:endParaRPr b="1"/>
          </a:p>
        </p:txBody>
      </p:sp>
      <p:sp>
        <p:nvSpPr>
          <p:cNvPr id="142" name="Google Shape;142;p5"/>
          <p:cNvSpPr txBox="1"/>
          <p:nvPr/>
        </p:nvSpPr>
        <p:spPr>
          <a:xfrm>
            <a:off x="439837" y="1006116"/>
            <a:ext cx="11053823" cy="5239907"/>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1000"/>
              </a:spcBef>
              <a:spcAft>
                <a:spcPts val="0"/>
              </a:spcAft>
              <a:buClr>
                <a:srgbClr val="193E72"/>
              </a:buClr>
              <a:buSzPts val="1800"/>
              <a:buFont typeface="Arial"/>
              <a:buChar char="•"/>
            </a:pPr>
            <a:r>
              <a:rPr lang="en-GB" sz="1800" b="0" i="0" u="none" strike="noStrike" cap="none">
                <a:solidFill>
                  <a:srgbClr val="193E72"/>
                </a:solidFill>
                <a:latin typeface="Arial"/>
                <a:ea typeface="Arial"/>
                <a:cs typeface="Arial"/>
                <a:sym typeface="Arial"/>
              </a:rPr>
              <a:t>The overall remit of the NIHR is early translational (experimental medicine), clinical and applied health research, including social care research. </a:t>
            </a:r>
            <a:br>
              <a:rPr lang="en-GB" sz="1800" b="0" i="0" u="none" strike="noStrike" cap="none">
                <a:solidFill>
                  <a:srgbClr val="193E72"/>
                </a:solidFill>
                <a:latin typeface="Arial"/>
                <a:ea typeface="Arial"/>
                <a:cs typeface="Arial"/>
                <a:sym typeface="Arial"/>
              </a:rPr>
            </a:br>
            <a:endParaRPr sz="400" b="0" i="0" u="none" strike="noStrike" cap="none">
              <a:solidFill>
                <a:srgbClr val="193E72"/>
              </a:solidFill>
              <a:latin typeface="Arial"/>
              <a:ea typeface="Arial"/>
              <a:cs typeface="Arial"/>
              <a:sym typeface="Arial"/>
            </a:endParaRPr>
          </a:p>
          <a:p>
            <a:pPr marL="285750" marR="0" lvl="0" indent="-285750" algn="l" rtl="0">
              <a:lnSpc>
                <a:spcPct val="90000"/>
              </a:lnSpc>
              <a:spcBef>
                <a:spcPts val="1000"/>
              </a:spcBef>
              <a:spcAft>
                <a:spcPts val="0"/>
              </a:spcAft>
              <a:buClr>
                <a:srgbClr val="193E72"/>
              </a:buClr>
              <a:buSzPts val="1800"/>
              <a:buFont typeface="Arial"/>
              <a:buChar char="•"/>
            </a:pPr>
            <a:r>
              <a:rPr lang="en-GB" sz="1800" b="0" i="0" u="none" strike="noStrike" cap="none">
                <a:solidFill>
                  <a:srgbClr val="193E72"/>
                </a:solidFill>
                <a:latin typeface="Arial"/>
                <a:ea typeface="Arial"/>
                <a:cs typeface="Arial"/>
                <a:sym typeface="Arial"/>
              </a:rPr>
              <a:t>For personal </a:t>
            </a:r>
            <a:r>
              <a:rPr lang="en-GB" sz="1800" b="1" i="0" u="none" strike="noStrike" cap="none">
                <a:solidFill>
                  <a:srgbClr val="193E72"/>
                </a:solidFill>
                <a:latin typeface="Arial"/>
                <a:ea typeface="Arial"/>
                <a:cs typeface="Arial"/>
                <a:sym typeface="Arial"/>
              </a:rPr>
              <a:t>doctoral-level </a:t>
            </a:r>
            <a:r>
              <a:rPr lang="en-GB" sz="1800" b="0" i="0" u="none" strike="noStrike" cap="none">
                <a:solidFill>
                  <a:srgbClr val="193E72"/>
                </a:solidFill>
                <a:latin typeface="Arial"/>
                <a:ea typeface="Arial"/>
                <a:cs typeface="Arial"/>
                <a:sym typeface="Arial"/>
              </a:rPr>
              <a:t>awards the proposal:</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002060"/>
              </a:buClr>
              <a:buSzPts val="1800"/>
              <a:buFont typeface="Noto Sans"/>
              <a:buChar char="⮚"/>
            </a:pPr>
            <a:r>
              <a:rPr lang="en-GB" sz="1800" b="0" i="0" u="none" strike="noStrike" cap="none">
                <a:solidFill>
                  <a:srgbClr val="002060"/>
                </a:solidFill>
                <a:latin typeface="Arial"/>
                <a:ea typeface="Arial"/>
                <a:cs typeface="Arial"/>
                <a:sym typeface="Arial"/>
              </a:rPr>
              <a:t>must be for clinical and applied health research, including social care research</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002060"/>
              </a:buClr>
              <a:buSzPts val="1800"/>
              <a:buFont typeface="Noto Sans"/>
              <a:buChar char="⮚"/>
            </a:pPr>
            <a:r>
              <a:rPr lang="en-GB" sz="1800" b="0" i="0" u="none" strike="noStrike" cap="none">
                <a:solidFill>
                  <a:srgbClr val="002060"/>
                </a:solidFill>
                <a:latin typeface="Arial"/>
                <a:ea typeface="Arial"/>
                <a:cs typeface="Arial"/>
                <a:sym typeface="Arial"/>
              </a:rPr>
              <a:t>must have clear potential for directly benefiting patients and the public (but recognising the training element of the research)</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002060"/>
              </a:buClr>
              <a:buSzPts val="1800"/>
              <a:buFont typeface="Noto Sans"/>
              <a:buChar char="⮚"/>
            </a:pPr>
            <a:r>
              <a:rPr lang="en-GB" sz="1800" b="0" i="0" u="none" strike="noStrike" cap="none">
                <a:solidFill>
                  <a:srgbClr val="002060"/>
                </a:solidFill>
                <a:latin typeface="Arial"/>
                <a:ea typeface="Arial"/>
                <a:cs typeface="Arial"/>
                <a:sym typeface="Arial"/>
              </a:rPr>
              <a:t>can involve: patients; samples or data from patients; people who are not patients; populations; health technology assessment; or health services research</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002060"/>
              </a:buClr>
              <a:buSzPts val="1800"/>
              <a:buFont typeface="Noto Sans"/>
              <a:buChar char="⮚"/>
            </a:pPr>
            <a:r>
              <a:rPr lang="en-GB" sz="1800" b="0" i="0" u="none" strike="noStrike" cap="none">
                <a:solidFill>
                  <a:srgbClr val="002060"/>
                </a:solidFill>
                <a:latin typeface="Arial"/>
                <a:ea typeface="Arial"/>
                <a:cs typeface="Arial"/>
                <a:sym typeface="Arial"/>
              </a:rPr>
              <a:t>Early translational research is funded through NIHR infrastructure.</a:t>
            </a:r>
            <a:br>
              <a:rPr lang="en-GB" sz="1800" b="0" i="0" u="none" strike="noStrike" cap="none">
                <a:solidFill>
                  <a:schemeClr val="dk1"/>
                </a:solidFill>
                <a:latin typeface="Arial"/>
                <a:ea typeface="Arial"/>
                <a:cs typeface="Arial"/>
                <a:sym typeface="Arial"/>
              </a:rPr>
            </a:br>
            <a:endParaRPr sz="600" b="0" i="0" u="none" strike="noStrike" cap="none">
              <a:solidFill>
                <a:schemeClr val="dk1"/>
              </a:solidFill>
              <a:latin typeface="Arial"/>
              <a:ea typeface="Arial"/>
              <a:cs typeface="Arial"/>
              <a:sym typeface="Arial"/>
            </a:endParaRPr>
          </a:p>
          <a:p>
            <a:pPr marL="285750" marR="0" lvl="0" indent="-285750" algn="l" rtl="0">
              <a:lnSpc>
                <a:spcPct val="90000"/>
              </a:lnSpc>
              <a:spcBef>
                <a:spcPts val="1000"/>
              </a:spcBef>
              <a:spcAft>
                <a:spcPts val="0"/>
              </a:spcAft>
              <a:buClr>
                <a:srgbClr val="193E72"/>
              </a:buClr>
              <a:buSzPts val="1800"/>
              <a:buFont typeface="Arial"/>
              <a:buChar char="•"/>
            </a:pPr>
            <a:r>
              <a:rPr lang="en-GB" sz="1800" b="1" i="0" u="sng" strike="noStrike" cap="none">
                <a:solidFill>
                  <a:srgbClr val="193E72"/>
                </a:solidFill>
                <a:latin typeface="Arial"/>
                <a:ea typeface="Arial"/>
                <a:cs typeface="Arial"/>
                <a:sym typeface="Arial"/>
              </a:rPr>
              <a:t>For Advanced Fellowships</a:t>
            </a:r>
            <a:r>
              <a:rPr lang="en-GB" sz="1800" b="0" i="0" u="sng" strike="noStrike" cap="none">
                <a:solidFill>
                  <a:srgbClr val="193E72"/>
                </a:solidFill>
                <a:latin typeface="Arial"/>
                <a:ea typeface="Arial"/>
                <a:cs typeface="Arial"/>
                <a:sym typeface="Arial"/>
              </a:rPr>
              <a:t>, early translational (experimental medicine) research is within remit. A clear and plausible path to patient or public benefit must, however, be demonstrable. </a:t>
            </a:r>
            <a:br>
              <a:rPr lang="en-GB" sz="1800" b="1" i="0" u="sng" strike="noStrike" cap="none">
                <a:solidFill>
                  <a:srgbClr val="193E72"/>
                </a:solidFill>
                <a:latin typeface="Arial"/>
                <a:ea typeface="Arial"/>
                <a:cs typeface="Arial"/>
                <a:sym typeface="Arial"/>
              </a:rPr>
            </a:br>
            <a:endParaRPr sz="1050" b="1" i="0" u="sng" strike="noStrike" cap="none">
              <a:solidFill>
                <a:srgbClr val="193E72"/>
              </a:solidFill>
              <a:latin typeface="Arial"/>
              <a:ea typeface="Arial"/>
              <a:cs typeface="Arial"/>
              <a:sym typeface="Arial"/>
            </a:endParaRPr>
          </a:p>
          <a:p>
            <a:pPr marL="285750" marR="0" lvl="0" indent="-285750" algn="l" rtl="0">
              <a:lnSpc>
                <a:spcPct val="90000"/>
              </a:lnSpc>
              <a:spcBef>
                <a:spcPts val="1000"/>
              </a:spcBef>
              <a:spcAft>
                <a:spcPts val="0"/>
              </a:spcAft>
              <a:buClr>
                <a:srgbClr val="193E72"/>
              </a:buClr>
              <a:buSzPts val="1800"/>
              <a:buFont typeface="Arial"/>
              <a:buChar char="•"/>
            </a:pPr>
            <a:r>
              <a:rPr lang="en-GB" sz="1800" b="1" i="0" u="none" strike="noStrike" cap="none">
                <a:solidFill>
                  <a:srgbClr val="193E72"/>
                </a:solidFill>
                <a:latin typeface="Arial"/>
                <a:ea typeface="Arial"/>
                <a:cs typeface="Arial"/>
                <a:sym typeface="Arial"/>
              </a:rPr>
              <a:t>NIHR does not support basic research or work involving animals or their tissue</a:t>
            </a:r>
            <a:r>
              <a:rPr lang="en-GB" sz="1800" b="0" i="0" u="none" strike="noStrike" cap="none">
                <a:solidFill>
                  <a:srgbClr val="193E72"/>
                </a:solidFill>
                <a:latin typeface="Arial"/>
                <a:ea typeface="Arial"/>
                <a:cs typeface="Arial"/>
                <a:sym typeface="Arial"/>
              </a:rPr>
              <a:t>. </a:t>
            </a:r>
            <a:br>
              <a:rPr lang="en-GB" sz="1800" b="0" i="0" u="none" strike="noStrike" cap="none">
                <a:solidFill>
                  <a:srgbClr val="193E72"/>
                </a:solidFill>
                <a:latin typeface="Arial"/>
                <a:ea typeface="Arial"/>
                <a:cs typeface="Arial"/>
                <a:sym typeface="Arial"/>
              </a:rPr>
            </a:br>
            <a:endParaRPr sz="1050" b="0" i="0" u="none" strike="noStrike" cap="none">
              <a:solidFill>
                <a:srgbClr val="193E72"/>
              </a:solidFill>
              <a:latin typeface="Arial"/>
              <a:ea typeface="Arial"/>
              <a:cs typeface="Arial"/>
              <a:sym typeface="Arial"/>
            </a:endParaRPr>
          </a:p>
          <a:p>
            <a:pPr marL="285750" marR="0" lvl="0" indent="-285750" algn="l" rtl="0">
              <a:lnSpc>
                <a:spcPct val="90000"/>
              </a:lnSpc>
              <a:spcBef>
                <a:spcPts val="1000"/>
              </a:spcBef>
              <a:spcAft>
                <a:spcPts val="0"/>
              </a:spcAft>
              <a:buClr>
                <a:srgbClr val="193E72"/>
              </a:buClr>
              <a:buSzPts val="1800"/>
              <a:buFont typeface="Arial"/>
              <a:buChar char="•"/>
            </a:pPr>
            <a:r>
              <a:rPr lang="en-GB" sz="1800" b="0" i="0" u="none" strike="noStrike" cap="none">
                <a:solidFill>
                  <a:srgbClr val="193E72"/>
                </a:solidFill>
                <a:latin typeface="Arial"/>
                <a:ea typeface="Arial"/>
                <a:cs typeface="Arial"/>
                <a:sym typeface="Arial"/>
              </a:rPr>
              <a:t>NIHR will also support educational research and methodological research provided it has potential for practical application and the impact on patients and the public is clear.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7"/>
          <p:cNvPicPr preferRelativeResize="0"/>
          <p:nvPr/>
        </p:nvPicPr>
        <p:blipFill rotWithShape="1">
          <a:blip r:embed="rId3">
            <a:alphaModFix/>
          </a:blip>
          <a:srcRect b="62485"/>
          <a:stretch/>
        </p:blipFill>
        <p:spPr>
          <a:xfrm>
            <a:off x="493402" y="2189100"/>
            <a:ext cx="10990358" cy="1780227"/>
          </a:xfrm>
          <a:prstGeom prst="rect">
            <a:avLst/>
          </a:prstGeom>
          <a:noFill/>
          <a:ln>
            <a:noFill/>
          </a:ln>
        </p:spPr>
      </p:pic>
      <p:sp>
        <p:nvSpPr>
          <p:cNvPr id="148" name="Google Shape;148;p7"/>
          <p:cNvSpPr txBox="1">
            <a:spLocks noGrp="1"/>
          </p:cNvSpPr>
          <p:nvPr>
            <p:ph type="title"/>
          </p:nvPr>
        </p:nvSpPr>
        <p:spPr>
          <a:xfrm>
            <a:off x="384525" y="76198"/>
            <a:ext cx="7647000" cy="897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GB"/>
              <a:t>Personal awards</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p:nvPr/>
        </p:nvSpPr>
        <p:spPr>
          <a:xfrm>
            <a:off x="384525" y="889519"/>
            <a:ext cx="11066257" cy="5174673"/>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rgbClr val="193E72"/>
              </a:buClr>
              <a:buSzPts val="1300"/>
              <a:buFont typeface="Arial"/>
              <a:buChar char="●"/>
            </a:pPr>
            <a:r>
              <a:rPr lang="en-GB" sz="1600" b="0" i="0" u="none" strike="noStrike" cap="none">
                <a:solidFill>
                  <a:srgbClr val="193E72"/>
                </a:solidFill>
                <a:latin typeface="Arial"/>
                <a:ea typeface="Arial"/>
                <a:cs typeface="Arial"/>
                <a:sym typeface="Arial"/>
              </a:rPr>
              <a:t>fellowship to undertake a PhD</a:t>
            </a:r>
            <a:endParaRPr sz="1400" b="0" i="0" u="none" strike="noStrike" cap="none">
              <a:solidFill>
                <a:srgbClr val="000000"/>
              </a:solidFill>
              <a:latin typeface="Arial"/>
              <a:ea typeface="Arial"/>
              <a:cs typeface="Arial"/>
              <a:sym typeface="Arial"/>
            </a:endParaRPr>
          </a:p>
          <a:p>
            <a:pPr marL="457200" marR="0" lvl="0" indent="-311150" algn="l" rtl="0">
              <a:lnSpc>
                <a:spcPct val="115000"/>
              </a:lnSpc>
              <a:spcBef>
                <a:spcPts val="0"/>
              </a:spcBef>
              <a:spcAft>
                <a:spcPts val="0"/>
              </a:spcAft>
              <a:buClr>
                <a:srgbClr val="193E72"/>
              </a:buClr>
              <a:buSzPts val="1300"/>
              <a:buFont typeface="Arial"/>
              <a:buChar char="●"/>
            </a:pPr>
            <a:r>
              <a:rPr lang="en-GB" sz="1600" b="0" i="0" u="none" strike="noStrike" cap="none">
                <a:solidFill>
                  <a:srgbClr val="193E72"/>
                </a:solidFill>
                <a:latin typeface="Arial"/>
                <a:ea typeface="Arial"/>
                <a:cs typeface="Arial"/>
                <a:sym typeface="Arial"/>
              </a:rPr>
              <a:t>majority of funding awarded in response mode with minor proportion to NIHR Academy Strategic Themes</a:t>
            </a:r>
            <a:endParaRPr sz="1400" b="0" i="0" u="none" strike="noStrike" cap="none">
              <a:solidFill>
                <a:srgbClr val="000000"/>
              </a:solidFill>
              <a:latin typeface="Arial"/>
              <a:ea typeface="Arial"/>
              <a:cs typeface="Arial"/>
              <a:sym typeface="Arial"/>
            </a:endParaRPr>
          </a:p>
          <a:p>
            <a:pPr marL="457200" marR="0" lvl="0" indent="-311150" algn="l" rtl="0">
              <a:lnSpc>
                <a:spcPct val="115000"/>
              </a:lnSpc>
              <a:spcBef>
                <a:spcPts val="0"/>
              </a:spcBef>
              <a:spcAft>
                <a:spcPts val="0"/>
              </a:spcAft>
              <a:buClr>
                <a:srgbClr val="193E72"/>
              </a:buClr>
              <a:buSzPts val="1300"/>
              <a:buFont typeface="Arial"/>
              <a:buChar char="●"/>
            </a:pPr>
            <a:r>
              <a:rPr lang="en-GB" sz="1600" b="0" i="0" u="none" strike="noStrike" cap="none">
                <a:solidFill>
                  <a:srgbClr val="193E72"/>
                </a:solidFill>
                <a:latin typeface="Arial"/>
                <a:ea typeface="Arial"/>
                <a:cs typeface="Arial"/>
                <a:sym typeface="Arial"/>
              </a:rPr>
              <a:t>open to clinical and social care practice applicants with the option of 20% clinical/practice time</a:t>
            </a:r>
            <a:endParaRPr sz="1400" b="0" i="0" u="none" strike="noStrike" cap="none">
              <a:solidFill>
                <a:srgbClr val="000000"/>
              </a:solidFill>
              <a:latin typeface="Arial"/>
              <a:ea typeface="Arial"/>
              <a:cs typeface="Arial"/>
              <a:sym typeface="Arial"/>
            </a:endParaRPr>
          </a:p>
          <a:p>
            <a:pPr marL="14605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193E72"/>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r>
              <a:rPr lang="en-GB" sz="1600" b="1" i="0" u="none" strike="noStrike" cap="none">
                <a:solidFill>
                  <a:srgbClr val="193E72"/>
                </a:solidFill>
                <a:latin typeface="Arial"/>
                <a:ea typeface="Arial"/>
                <a:cs typeface="Arial"/>
                <a:sym typeface="Arial"/>
              </a:rPr>
              <a:t>Funding and support</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3 years WTE (between 50 and 100% WTE)</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funding for salary, research costs and training and development costs, including £3000 conference related costs</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PhD fees</a:t>
            </a:r>
            <a:endParaRPr sz="1400" b="0" i="0" u="none" strike="noStrike" cap="none">
              <a:solidFill>
                <a:srgbClr val="000000"/>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193E72"/>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r>
              <a:rPr lang="en-GB" sz="1600" b="1" i="0" u="none" strike="noStrike" cap="none">
                <a:solidFill>
                  <a:srgbClr val="193E72"/>
                </a:solidFill>
                <a:latin typeface="Arial"/>
                <a:ea typeface="Arial"/>
                <a:cs typeface="Arial"/>
                <a:sym typeface="Arial"/>
              </a:rPr>
              <a:t>Assessment criteria</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commitment and potential to develop a future health and/or care research career</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high quality research and training programme suitable for a PhD</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support from supervisory team and host organisation</a:t>
            </a:r>
            <a:endParaRPr sz="900" b="1" i="0" u="none" strike="noStrike" cap="none">
              <a:solidFill>
                <a:srgbClr val="193E72"/>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193E72"/>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193E72"/>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193E72"/>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193E72"/>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r>
              <a:rPr lang="en-GB" sz="1600" b="1" i="0" u="none" strike="noStrike" cap="none">
                <a:solidFill>
                  <a:srgbClr val="193E72"/>
                </a:solidFill>
                <a:latin typeface="Arial"/>
                <a:ea typeface="Arial"/>
                <a:cs typeface="Arial"/>
                <a:sym typeface="Arial"/>
              </a:rPr>
              <a:t>Launches twice annually in April and October</a:t>
            </a:r>
            <a:endParaRPr sz="1600" b="0" i="0" u="none" strike="noStrike" cap="none">
              <a:solidFill>
                <a:srgbClr val="193E72"/>
              </a:solidFill>
              <a:latin typeface="Times New Roman"/>
              <a:ea typeface="Times New Roman"/>
              <a:cs typeface="Times New Roman"/>
              <a:sym typeface="Times New Roman"/>
            </a:endParaRPr>
          </a:p>
          <a:p>
            <a:pPr marL="136525"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r>
              <a:rPr lang="en-GB" sz="1450" b="1" i="0" u="none" strike="noStrike" cap="none">
                <a:solidFill>
                  <a:srgbClr val="FFFFFF"/>
                </a:solidFill>
                <a:latin typeface="Arial"/>
                <a:ea typeface="Arial"/>
                <a:cs typeface="Arial"/>
                <a:sym typeface="Arial"/>
              </a:rPr>
              <a:t>Launches annually in January</a:t>
            </a:r>
            <a:endParaRPr sz="1450" b="0" i="0" u="none" strike="noStrike" cap="none">
              <a:solidFill>
                <a:srgbClr val="FFFFFF"/>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GB" sz="1100" b="0" i="0" u="none" strike="noStrike" cap="none">
                <a:solidFill>
                  <a:srgbClr val="FFFFFF"/>
                </a:solidFill>
                <a:latin typeface="Arial"/>
                <a:ea typeface="Arial"/>
                <a:cs typeface="Arial"/>
                <a:sym typeface="Arial"/>
              </a:rPr>
              <a:t> </a:t>
            </a:r>
            <a:endParaRPr sz="1100" b="0" i="0" u="none" strike="noStrike" cap="none">
              <a:solidFill>
                <a:srgbClr val="FFFFFF"/>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8"/>
          <p:cNvSpPr txBox="1"/>
          <p:nvPr/>
        </p:nvSpPr>
        <p:spPr>
          <a:xfrm>
            <a:off x="384525" y="76198"/>
            <a:ext cx="7647000" cy="8973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1200"/>
              </a:spcBef>
              <a:spcAft>
                <a:spcPts val="0"/>
              </a:spcAft>
              <a:buClr>
                <a:schemeClr val="dk1"/>
              </a:buClr>
              <a:buSzPts val="1100"/>
              <a:buFont typeface="Arial"/>
              <a:buNone/>
            </a:pPr>
            <a:r>
              <a:rPr lang="en-GB" sz="2400" b="1" i="0" u="none" strike="noStrike" cap="none">
                <a:solidFill>
                  <a:srgbClr val="193E72"/>
                </a:solidFill>
                <a:latin typeface="Arial"/>
                <a:ea typeface="Arial"/>
                <a:cs typeface="Arial"/>
                <a:sym typeface="Arial"/>
              </a:rPr>
              <a:t>Doctoral Fellowship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p:nvPr/>
        </p:nvSpPr>
        <p:spPr>
          <a:xfrm>
            <a:off x="384525" y="628052"/>
            <a:ext cx="11632377" cy="5361712"/>
          </a:xfrm>
          <a:prstGeom prst="rect">
            <a:avLst/>
          </a:prstGeom>
          <a:noFill/>
          <a:ln>
            <a:noFill/>
          </a:ln>
        </p:spPr>
        <p:txBody>
          <a:bodyPr spcFirstLastPara="1" wrap="square" lIns="91425" tIns="91425" rIns="91425" bIns="91425" anchor="t" anchorCtr="0">
            <a:noAutofit/>
          </a:bodyPr>
          <a:lstStyle/>
          <a:p>
            <a:pPr marL="146050" marR="0" lvl="0" indent="0" algn="l" rtl="0">
              <a:lnSpc>
                <a:spcPct val="115000"/>
              </a:lnSpc>
              <a:spcBef>
                <a:spcPts val="0"/>
              </a:spcBef>
              <a:spcAft>
                <a:spcPts val="0"/>
              </a:spcAft>
              <a:buClr>
                <a:srgbClr val="000000"/>
              </a:buClr>
              <a:buSzPts val="1600"/>
              <a:buFont typeface="Arial"/>
              <a:buNone/>
            </a:pPr>
            <a:r>
              <a:rPr lang="en-GB" sz="1600" b="0" i="0" u="none" strike="noStrike" cap="none">
                <a:solidFill>
                  <a:srgbClr val="193E72"/>
                </a:solidFill>
                <a:latin typeface="Arial"/>
                <a:ea typeface="Arial"/>
                <a:cs typeface="Arial"/>
                <a:sym typeface="Arial"/>
              </a:rPr>
              <a:t>Fellowship designed to support the following points at post-doctoral level::</a:t>
            </a:r>
            <a:endParaRPr sz="1400" b="0" i="0" u="none" strike="noStrike" cap="none">
              <a:solidFill>
                <a:srgbClr val="000000"/>
              </a:solidFill>
              <a:latin typeface="Arial"/>
              <a:ea typeface="Arial"/>
              <a:cs typeface="Arial"/>
              <a:sym typeface="Arial"/>
            </a:endParaRPr>
          </a:p>
          <a:p>
            <a:pPr marL="431800" marR="0" lvl="0" indent="-285750" algn="l" rtl="0">
              <a:lnSpc>
                <a:spcPct val="115000"/>
              </a:lnSpc>
              <a:spcBef>
                <a:spcPts val="0"/>
              </a:spcBef>
              <a:spcAft>
                <a:spcPts val="0"/>
              </a:spcAft>
              <a:buClr>
                <a:srgbClr val="FFFFFF"/>
              </a:buClr>
              <a:buSzPts val="1300"/>
              <a:buFont typeface="Arial"/>
              <a:buChar char="-"/>
            </a:pPr>
            <a:r>
              <a:rPr lang="en-GB" sz="1600" b="0" i="0" u="none" strike="noStrike" cap="none">
                <a:solidFill>
                  <a:srgbClr val="193E72"/>
                </a:solidFill>
                <a:latin typeface="Arial"/>
                <a:ea typeface="Arial"/>
                <a:cs typeface="Arial"/>
                <a:sym typeface="Arial"/>
              </a:rPr>
              <a:t>- early post-doc career following award of PhD</a:t>
            </a:r>
            <a:endParaRPr sz="1400" b="0" i="0" u="none" strike="noStrike" cap="none">
              <a:solidFill>
                <a:srgbClr val="000000"/>
              </a:solidFill>
              <a:latin typeface="Arial"/>
              <a:ea typeface="Arial"/>
              <a:cs typeface="Arial"/>
              <a:sym typeface="Arial"/>
            </a:endParaRPr>
          </a:p>
          <a:p>
            <a:pPr marL="431800" marR="0" lvl="0" indent="-285750" algn="l" rtl="0">
              <a:lnSpc>
                <a:spcPct val="115000"/>
              </a:lnSpc>
              <a:spcBef>
                <a:spcPts val="0"/>
              </a:spcBef>
              <a:spcAft>
                <a:spcPts val="0"/>
              </a:spcAft>
              <a:buClr>
                <a:srgbClr val="FFFFFF"/>
              </a:buClr>
              <a:buSzPts val="1300"/>
              <a:buFont typeface="Arial"/>
              <a:buChar char="-"/>
            </a:pPr>
            <a:r>
              <a:rPr lang="en-GB" sz="1600" b="0" i="0" u="none" strike="noStrike" cap="none">
                <a:solidFill>
                  <a:srgbClr val="193E72"/>
                </a:solidFill>
                <a:latin typeface="Arial"/>
                <a:ea typeface="Arial"/>
                <a:cs typeface="Arial"/>
                <a:sym typeface="Arial"/>
              </a:rPr>
              <a:t>- establishment of independence</a:t>
            </a:r>
            <a:endParaRPr sz="1400" b="0" i="0" u="none" strike="noStrike" cap="none">
              <a:solidFill>
                <a:srgbClr val="000000"/>
              </a:solidFill>
              <a:latin typeface="Arial"/>
              <a:ea typeface="Arial"/>
              <a:cs typeface="Arial"/>
              <a:sym typeface="Arial"/>
            </a:endParaRPr>
          </a:p>
          <a:p>
            <a:pPr marL="431800" marR="0" lvl="0" indent="-285750" algn="l" rtl="0">
              <a:lnSpc>
                <a:spcPct val="115000"/>
              </a:lnSpc>
              <a:spcBef>
                <a:spcPts val="0"/>
              </a:spcBef>
              <a:spcAft>
                <a:spcPts val="0"/>
              </a:spcAft>
              <a:buClr>
                <a:srgbClr val="FFFFFF"/>
              </a:buClr>
              <a:buSzPts val="1300"/>
              <a:buFont typeface="Arial"/>
              <a:buChar char="-"/>
            </a:pPr>
            <a:r>
              <a:rPr lang="en-GB" sz="1600" b="0" i="0" u="none" strike="noStrike" cap="none">
                <a:solidFill>
                  <a:srgbClr val="193E72"/>
                </a:solidFill>
                <a:latin typeface="Arial"/>
                <a:ea typeface="Arial"/>
                <a:cs typeface="Arial"/>
                <a:sym typeface="Arial"/>
              </a:rPr>
              <a:t>- transition or return from a career break</a:t>
            </a:r>
            <a:endParaRPr sz="1400" b="0" i="0" u="none" strike="noStrike" cap="none">
              <a:solidFill>
                <a:srgbClr val="000000"/>
              </a:solidFill>
              <a:latin typeface="Arial"/>
              <a:ea typeface="Arial"/>
              <a:cs typeface="Arial"/>
              <a:sym typeface="Arial"/>
            </a:endParaRPr>
          </a:p>
          <a:p>
            <a:pPr marL="457200" marR="0" lvl="0" indent="-311150" algn="l" rtl="0">
              <a:lnSpc>
                <a:spcPct val="115000"/>
              </a:lnSpc>
              <a:spcBef>
                <a:spcPts val="0"/>
              </a:spcBef>
              <a:spcAft>
                <a:spcPts val="0"/>
              </a:spcAft>
              <a:buClr>
                <a:srgbClr val="193E72"/>
              </a:buClr>
              <a:buSzPts val="1300"/>
              <a:buFont typeface="Arial"/>
              <a:buChar char="●"/>
            </a:pPr>
            <a:r>
              <a:rPr lang="en-GB" sz="1600" b="0" i="0" u="none" strike="noStrike" cap="none">
                <a:solidFill>
                  <a:srgbClr val="193E72"/>
                </a:solidFill>
                <a:latin typeface="Arial"/>
                <a:ea typeface="Arial"/>
                <a:cs typeface="Arial"/>
                <a:sym typeface="Arial"/>
              </a:rPr>
              <a:t>open to clinical and non-clinical applicants, with the option of up to 40% clinical/practice time</a:t>
            </a:r>
            <a:endParaRPr sz="1400" b="0" i="0" u="none" strike="noStrike" cap="none">
              <a:solidFill>
                <a:srgbClr val="000000"/>
              </a:solidFill>
              <a:latin typeface="Arial"/>
              <a:ea typeface="Arial"/>
              <a:cs typeface="Arial"/>
              <a:sym typeface="Arial"/>
            </a:endParaRPr>
          </a:p>
          <a:p>
            <a:pPr marL="457200" marR="0" lvl="0" indent="-311150" algn="l" rtl="0">
              <a:lnSpc>
                <a:spcPct val="115000"/>
              </a:lnSpc>
              <a:spcBef>
                <a:spcPts val="0"/>
              </a:spcBef>
              <a:spcAft>
                <a:spcPts val="0"/>
              </a:spcAft>
              <a:buClr>
                <a:srgbClr val="193E72"/>
              </a:buClr>
              <a:buSzPts val="1300"/>
              <a:buFont typeface="Arial"/>
              <a:buChar char="●"/>
            </a:pPr>
            <a:r>
              <a:rPr lang="en-GB" sz="1600" b="0" i="0" u="none" strike="noStrike" cap="none">
                <a:solidFill>
                  <a:srgbClr val="193E72"/>
                </a:solidFill>
                <a:latin typeface="Arial"/>
                <a:ea typeface="Arial"/>
                <a:cs typeface="Arial"/>
                <a:sym typeface="Arial"/>
              </a:rPr>
              <a:t>majority of funding awarded in response mode with minor proportion to NIHR Academy Strategic Themes</a:t>
            </a:r>
            <a:endParaRPr sz="1400" b="0" i="0" u="none" strike="noStrike" cap="none">
              <a:solidFill>
                <a:srgbClr val="000000"/>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193E72"/>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r>
              <a:rPr lang="en-GB" sz="1600" b="1" i="0" u="none" strike="noStrike" cap="none">
                <a:solidFill>
                  <a:srgbClr val="193E72"/>
                </a:solidFill>
                <a:latin typeface="Arial"/>
                <a:ea typeface="Arial"/>
                <a:cs typeface="Arial"/>
                <a:sym typeface="Arial"/>
              </a:rPr>
              <a:t>Funding and support</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2-5 years WTE (between 50 and 100% WTE)</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funding for salary, research costs, a support post and training and development costs, including £2000 per year conference related costs </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can apply for two sequential Fellowships up to a total of 8 years</a:t>
            </a:r>
            <a:endParaRPr sz="1400" b="0" i="0" u="none" strike="noStrike" cap="none">
              <a:solidFill>
                <a:srgbClr val="000000"/>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193E72"/>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r>
              <a:rPr lang="en-GB" sz="1600" b="1" i="0" u="none" strike="noStrike" cap="none">
                <a:solidFill>
                  <a:srgbClr val="193E72"/>
                </a:solidFill>
                <a:latin typeface="Arial"/>
                <a:ea typeface="Arial"/>
                <a:cs typeface="Arial"/>
                <a:sym typeface="Arial"/>
              </a:rPr>
              <a:t>Assessment criteria</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trajectory relevant to career stage and background</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high quality research and training programme</a:t>
            </a:r>
            <a:endParaRPr sz="1400" b="0" i="0" u="none" strike="noStrike" cap="none">
              <a:solidFill>
                <a:srgbClr val="000000"/>
              </a:solidFill>
              <a:latin typeface="Arial"/>
              <a:ea typeface="Arial"/>
              <a:cs typeface="Arial"/>
              <a:sym typeface="Arial"/>
            </a:endParaRPr>
          </a:p>
          <a:p>
            <a:pPr marL="422275" marR="0" lvl="0" indent="-285750" algn="l" rtl="0">
              <a:lnSpc>
                <a:spcPct val="115000"/>
              </a:lnSpc>
              <a:spcBef>
                <a:spcPts val="0"/>
              </a:spcBef>
              <a:spcAft>
                <a:spcPts val="0"/>
              </a:spcAft>
              <a:buClr>
                <a:srgbClr val="193E72"/>
              </a:buClr>
              <a:buSzPts val="1450"/>
              <a:buFont typeface="Arial"/>
              <a:buChar char="•"/>
            </a:pPr>
            <a:r>
              <a:rPr lang="en-GB" sz="1600" b="0" i="0" u="none" strike="noStrike" cap="none">
                <a:solidFill>
                  <a:srgbClr val="193E72"/>
                </a:solidFill>
                <a:latin typeface="Arial"/>
                <a:ea typeface="Arial"/>
                <a:cs typeface="Arial"/>
                <a:sym typeface="Arial"/>
              </a:rPr>
              <a:t>support from mentorship team and host organisation</a:t>
            </a:r>
            <a:endParaRPr sz="1400" b="0" i="0" u="none" strike="noStrike" cap="none">
              <a:solidFill>
                <a:srgbClr val="000000"/>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193E72"/>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600"/>
              <a:buFont typeface="Arial"/>
              <a:buNone/>
            </a:pPr>
            <a:r>
              <a:rPr lang="en-GB" sz="1600" b="1" i="0" u="none" strike="noStrike" cap="none">
                <a:solidFill>
                  <a:srgbClr val="193E72"/>
                </a:solidFill>
                <a:latin typeface="Arial"/>
                <a:ea typeface="Arial"/>
                <a:cs typeface="Arial"/>
                <a:sym typeface="Arial"/>
              </a:rPr>
              <a:t>Launches twice annually in April and October</a:t>
            </a: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136525" marR="0" lvl="0" indent="0" algn="l" rtl="0">
              <a:lnSpc>
                <a:spcPct val="115000"/>
              </a:lnSpc>
              <a:spcBef>
                <a:spcPts val="0"/>
              </a:spcBef>
              <a:spcAft>
                <a:spcPts val="0"/>
              </a:spcAft>
              <a:buClr>
                <a:srgbClr val="000000"/>
              </a:buClr>
              <a:buSzPts val="1450"/>
              <a:buFont typeface="Arial"/>
              <a:buNone/>
            </a:pPr>
            <a:endParaRPr sz="1450" b="1" i="0" u="none" strike="noStrike" cap="none">
              <a:solidFill>
                <a:srgbClr val="FFFFFF"/>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9"/>
          <p:cNvSpPr txBox="1">
            <a:spLocks noGrp="1"/>
          </p:cNvSpPr>
          <p:nvPr>
            <p:ph type="title"/>
          </p:nvPr>
        </p:nvSpPr>
        <p:spPr>
          <a:xfrm>
            <a:off x="384525" y="0"/>
            <a:ext cx="7647000" cy="637596"/>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GB" sz="2400" b="1"/>
              <a:t>Advanced Fellowship</a:t>
            </a:r>
            <a:endParaRPr/>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F8622B4F0A734A849D0703B762E393" ma:contentTypeVersion="18" ma:contentTypeDescription="Create a new document." ma:contentTypeScope="" ma:versionID="7484c47b83cc5e19a50fefae4e14e4ce">
  <xsd:schema xmlns:xsd="http://www.w3.org/2001/XMLSchema" xmlns:xs="http://www.w3.org/2001/XMLSchema" xmlns:p="http://schemas.microsoft.com/office/2006/metadata/properties" xmlns:ns2="cd9570d7-6d3c-408b-a3fc-485599f6110e" xmlns:ns3="7762cc32-f902-475d-a4cf-c397431ce64f" targetNamespace="http://schemas.microsoft.com/office/2006/metadata/properties" ma:root="true" ma:fieldsID="898b9ddce2ab3d65d968c03100894cd8" ns2:_="" ns3:_="">
    <xsd:import namespace="cd9570d7-6d3c-408b-a3fc-485599f6110e"/>
    <xsd:import namespace="7762cc32-f902-475d-a4cf-c397431ce64f"/>
    <xsd:element name="properties">
      <xsd:complexType>
        <xsd:sequence>
          <xsd:element name="documentManagement">
            <xsd:complexType>
              <xsd:all>
                <xsd:element ref="ns2:Note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570d7-6d3c-408b-a3fc-485599f6110e" elementFormDefault="qualified">
    <xsd:import namespace="http://schemas.microsoft.com/office/2006/documentManagement/types"/>
    <xsd:import namespace="http://schemas.microsoft.com/office/infopath/2007/PartnerControls"/>
    <xsd:element name="Notes" ma:index="2" nillable="true" ma:displayName="Notes" ma:format="Dropdown" ma:internalName="Notes"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hidden="true" ma:internalName="MediaLengthInSeconds" ma:readOnly="true">
      <xsd:simpleType>
        <xsd:restriction base="dms:Unknown"/>
      </xsd:simpleType>
    </xsd:element>
    <xsd:element name="MediaServiceLocation" ma:index="18" nillable="true" ma:displayName="Location" ma:hidden="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abd5989-7fff-46ea-aeef-f8575643eb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62cc32-f902-475d-a4cf-c397431ce64f" elementFormDefault="qualified">
    <xsd:import namespace="http://schemas.microsoft.com/office/2006/documentManagement/types"/>
    <xsd:import namespace="http://schemas.microsoft.com/office/infopath/2007/PartnerControls"/>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e3a78b1b-f3fa-4455-b855-78cc7c591b65}" ma:internalName="TaxCatchAll" ma:showField="CatchAllData" ma:web="7762cc32-f902-475d-a4cf-c397431ce6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762cc32-f902-475d-a4cf-c397431ce64f" xsi:nil="true"/>
    <Notes xmlns="cd9570d7-6d3c-408b-a3fc-485599f6110e" xsi:nil="true"/>
    <lcf76f155ced4ddcb4097134ff3c332f xmlns="cd9570d7-6d3c-408b-a3fc-485599f611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9DCB0E-7A50-422E-ADEF-2712FC2A4122}"/>
</file>

<file path=customXml/itemProps2.xml><?xml version="1.0" encoding="utf-8"?>
<ds:datastoreItem xmlns:ds="http://schemas.openxmlformats.org/officeDocument/2006/customXml" ds:itemID="{0D9A5B83-E2A7-4B2A-B92C-C2724A3F65BB}"/>
</file>

<file path=customXml/itemProps3.xml><?xml version="1.0" encoding="utf-8"?>
<ds:datastoreItem xmlns:ds="http://schemas.openxmlformats.org/officeDocument/2006/customXml" ds:itemID="{A1C31E64-7F18-4894-93CD-81F1DEDE697D}"/>
</file>

<file path=docProps/app.xml><?xml version="1.0" encoding="utf-8"?>
<Properties xmlns="http://schemas.openxmlformats.org/officeDocument/2006/extended-properties" xmlns:vt="http://schemas.openxmlformats.org/officeDocument/2006/docPropsVTypes">
  <TotalTime>0</TotalTime>
  <Words>3843</Words>
  <Application>Microsoft Office PowerPoint</Application>
  <PresentationFormat>Widescreen</PresentationFormat>
  <Paragraphs>497</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Noto Sans</vt:lpstr>
      <vt:lpstr>Courier New</vt:lpstr>
      <vt:lpstr>Calibri</vt:lpstr>
      <vt:lpstr>Times New Roman</vt:lpstr>
      <vt:lpstr>Lato</vt:lpstr>
      <vt:lpstr>Quattrocento Sans</vt:lpstr>
      <vt:lpstr>Arial</vt:lpstr>
      <vt:lpstr>Custom Design</vt:lpstr>
      <vt:lpstr>NIHR Research Funding and Career Development Opportunities </vt:lpstr>
      <vt:lpstr>PowerPoint Presentation</vt:lpstr>
      <vt:lpstr>What is the NIHR’s mission?</vt:lpstr>
      <vt:lpstr>What we do at the NIHR Academy</vt:lpstr>
      <vt:lpstr>PowerPoint Presentation</vt:lpstr>
      <vt:lpstr>NIHR Remit for Personal Awards</vt:lpstr>
      <vt:lpstr>Personal awards</vt:lpstr>
      <vt:lpstr>PowerPoint Presentation</vt:lpstr>
      <vt:lpstr>Advanced Fellowship</vt:lpstr>
      <vt:lpstr>NIHR- Charity Partnership Fellowships</vt:lpstr>
      <vt:lpstr>Application and Assessment Process</vt:lpstr>
      <vt:lpstr>Assessment Process</vt:lpstr>
      <vt:lpstr>A strong application (Person, Project, Place/Training) </vt:lpstr>
      <vt:lpstr>Hints and tips for applicants </vt:lpstr>
      <vt:lpstr>Pre-application advice</vt:lpstr>
      <vt:lpstr>Common weaknesses</vt:lpstr>
      <vt:lpstr>Preparing for an Interview </vt:lpstr>
      <vt:lpstr>Where to seek support and advice </vt:lpstr>
      <vt:lpstr>PowerPoint Presentation</vt:lpstr>
      <vt:lpstr>Additional Resources</vt:lpstr>
      <vt:lpstr>Keep up to date</vt:lpstr>
      <vt:lpstr>NIHR Funding Opportunities</vt:lpstr>
      <vt:lpstr>NIHR Remit</vt:lpstr>
      <vt:lpstr> 1. Funding Awards and Grants</vt:lpstr>
      <vt:lpstr>1. Funding Awards and Grants</vt:lpstr>
      <vt:lpstr>2. Funding Awards and Grants</vt:lpstr>
      <vt:lpstr>Research for Patient Benefit (RfPB)</vt:lpstr>
      <vt:lpstr>3. Global Health Research Portfolio</vt:lpstr>
      <vt:lpstr>Proposals for Funding: What are funders looking for?</vt:lpstr>
      <vt:lpstr>What are funders looking for?</vt:lpstr>
      <vt:lpstr>What are funders looking for?</vt:lpstr>
      <vt:lpstr>What are funders looking for?</vt:lpstr>
      <vt:lpstr>Patient and Public Involvement and Engagement </vt:lpstr>
      <vt:lpstr>Equality, Diversity &amp; Inclusion (EDI) </vt:lpstr>
      <vt:lpstr>Research Design Service  (RDS)</vt:lpstr>
      <vt:lpstr>Role of the RDS</vt:lpstr>
      <vt:lpstr>NIHR Research Design Service (RDS) YH</vt:lpstr>
      <vt:lpstr>PowerPoint Presentation</vt:lpstr>
      <vt:lpstr>Discussion with RDS</vt:lpstr>
      <vt:lpstr>What the RDS does not do</vt:lpstr>
      <vt:lpstr>Working with the 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NIHR Research Funding and Career Development Opportunities </dc:title>
  <dc:creator>Charlotte Minter</dc:creator>
  <cp:lastModifiedBy>Alice Clarkson</cp:lastModifiedBy>
  <cp:revision>1</cp:revision>
  <dcterms:modified xsi:type="dcterms:W3CDTF">2022-12-07T15:32:15Z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0x010100A3F8622B4F0A734A849D0703B762E393</vt:lpwstr>
  </property>
</Properties>
</file>