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  <p:sldMasterId id="2147483671" r:id="rId3"/>
    <p:sldMasterId id="2147483683" r:id="rId4"/>
    <p:sldMasterId id="2147483711" r:id="rId5"/>
  </p:sldMasterIdLst>
  <p:notesMasterIdLst>
    <p:notesMasterId r:id="rId30"/>
  </p:notesMasterIdLst>
  <p:sldIdLst>
    <p:sldId id="256" r:id="rId6"/>
    <p:sldId id="266" r:id="rId7"/>
    <p:sldId id="309" r:id="rId8"/>
    <p:sldId id="267" r:id="rId9"/>
    <p:sldId id="310" r:id="rId10"/>
    <p:sldId id="268" r:id="rId11"/>
    <p:sldId id="269" r:id="rId12"/>
    <p:sldId id="296" r:id="rId13"/>
    <p:sldId id="270" r:id="rId14"/>
    <p:sldId id="271" r:id="rId15"/>
    <p:sldId id="290" r:id="rId16"/>
    <p:sldId id="297" r:id="rId17"/>
    <p:sldId id="298" r:id="rId18"/>
    <p:sldId id="299" r:id="rId19"/>
    <p:sldId id="300" r:id="rId20"/>
    <p:sldId id="303" r:id="rId21"/>
    <p:sldId id="304" r:id="rId22"/>
    <p:sldId id="306" r:id="rId23"/>
    <p:sldId id="307" r:id="rId24"/>
    <p:sldId id="308" r:id="rId25"/>
    <p:sldId id="292" r:id="rId26"/>
    <p:sldId id="311" r:id="rId27"/>
    <p:sldId id="312" r:id="rId28"/>
    <p:sldId id="313" r:id="rId29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9212E-38E8-44A1-B56C-CAABCE1142CC}" type="datetimeFigureOut">
              <a:rPr lang="en-GB" smtClean="0"/>
              <a:t>18/09/2015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6BDB-EE8F-4541-A355-405B8310F2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7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EEA-07FA-42F2-A6AA-6DEDFB28EC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5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EEA-07FA-42F2-A6AA-6DEDFB28EC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89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Medical workforce on the whole has grown,</a:t>
            </a:r>
            <a:r>
              <a:rPr lang="en-GB" baseline="0" dirty="0" smtClean="0"/>
              <a:t> and has shifted in balance towards secondary care (see following slide).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Between 1995 and 2011, number of (actual) GPs grew by around 30% -- on a FTE basis, this was an increase in the number of GPs by 20%.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rate of growth is far slower than in some other parts of the NHS. For example, the number of consultants in other specialties doubled over the same period.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EEA-07FA-42F2-A6AA-6DEDFB28EC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96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recent</a:t>
            </a:r>
            <a:r>
              <a:rPr lang="en-GB" baseline="0" dirty="0" smtClean="0"/>
              <a:t> years, the number of practice nurses employed has fallen.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may be due to a number of factors – including practices replacing nurses with HCAs, or GPs taking on increased workloads.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CEEA-07FA-42F2-A6AA-6DEDFB28EC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39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2350800"/>
            <a:ext cx="4896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Main heading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3286800"/>
            <a:ext cx="48960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Subtitle/</a:t>
            </a:r>
            <a:r>
              <a:rPr lang="en-GB" dirty="0" err="1" smtClean="0"/>
              <a:t>strapline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30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07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4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548680"/>
            <a:ext cx="8208912" cy="5760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768"/>
              </a:spcBef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Heading goes here</a:t>
            </a:r>
            <a:endParaRPr lang="en-GB" dirty="0"/>
          </a:p>
        </p:txBody>
      </p:sp>
      <p:pic>
        <p:nvPicPr>
          <p:cNvPr id="12" name="Picture 11" descr="KF logostrap_Master_B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76" y="6201787"/>
            <a:ext cx="3528000" cy="3235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268760"/>
            <a:ext cx="8208912" cy="4536504"/>
          </a:xfrm>
          <a:prstGeom prst="rect">
            <a:avLst/>
          </a:prstGeom>
        </p:spPr>
        <p:txBody>
          <a:bodyPr/>
          <a:lstStyle>
            <a:lvl1pPr indent="-342000">
              <a:spcBef>
                <a:spcPts val="800"/>
              </a:spcBef>
              <a:buFont typeface="Verdana" pitchFamily="34" charset="0"/>
              <a:buChar char="›"/>
              <a:defRPr sz="1800">
                <a:latin typeface="Verdana" pitchFamily="34" charset="0"/>
              </a:defRPr>
            </a:lvl1pPr>
            <a:lvl2pPr>
              <a:buFont typeface="Verdana" pitchFamily="34" charset="0"/>
              <a:buChar char="›"/>
              <a:defRPr sz="1600">
                <a:latin typeface="Verdana" pitchFamily="34" charset="0"/>
              </a:defRPr>
            </a:lvl2pPr>
          </a:lstStyle>
          <a:p>
            <a:pPr lvl="0"/>
            <a:r>
              <a:rPr lang="en-US" dirty="0" smtClean="0"/>
              <a:t>Bullet one here</a:t>
            </a:r>
          </a:p>
          <a:p>
            <a:pPr lvl="0"/>
            <a:r>
              <a:rPr lang="en-US" dirty="0" smtClean="0"/>
              <a:t>Bullet two here</a:t>
            </a:r>
          </a:p>
          <a:p>
            <a:pPr lvl="1"/>
            <a:r>
              <a:rPr lang="en-US" dirty="0" smtClean="0"/>
              <a:t>Nested bullet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63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22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530392"/>
            <a:ext cx="5508160" cy="5943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768"/>
              </a:spcBef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Section heading </a:t>
            </a:r>
            <a:endParaRPr lang="en-GB" dirty="0"/>
          </a:p>
        </p:txBody>
      </p:sp>
      <p:pic>
        <p:nvPicPr>
          <p:cNvPr id="12" name="Picture 11" descr="KF logostrap_Master_B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76" y="6201787"/>
            <a:ext cx="3528000" cy="3235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268760"/>
            <a:ext cx="5544616" cy="4752528"/>
          </a:xfrm>
          <a:prstGeom prst="rect">
            <a:avLst/>
          </a:prstGeom>
        </p:spPr>
        <p:txBody>
          <a:bodyPr/>
          <a:lstStyle>
            <a:lvl1pPr indent="-342000">
              <a:spcBef>
                <a:spcPts val="800"/>
              </a:spcBef>
              <a:buFont typeface="Verdana" pitchFamily="34" charset="0"/>
              <a:buChar char="›"/>
              <a:defRPr sz="1800">
                <a:latin typeface="Verdana" pitchFamily="34" charset="0"/>
              </a:defRPr>
            </a:lvl1pPr>
            <a:lvl2pPr>
              <a:buFont typeface="Verdana" pitchFamily="34" charset="0"/>
              <a:buChar char="›"/>
              <a:defRPr sz="1600">
                <a:latin typeface="Verdana" pitchFamily="34" charset="0"/>
              </a:defRPr>
            </a:lvl2pPr>
          </a:lstStyle>
          <a:p>
            <a:pPr lvl="0"/>
            <a:r>
              <a:rPr lang="en-US" dirty="0" smtClean="0"/>
              <a:t>Bullet one here</a:t>
            </a:r>
          </a:p>
          <a:p>
            <a:pPr lvl="0"/>
            <a:r>
              <a:rPr lang="en-US" dirty="0" smtClean="0"/>
              <a:t>Bullet two here</a:t>
            </a:r>
          </a:p>
          <a:p>
            <a:pPr lvl="1"/>
            <a:r>
              <a:rPr lang="en-US" dirty="0" smtClean="0"/>
              <a:t>Nested bullet here</a:t>
            </a:r>
          </a:p>
          <a:p>
            <a:pPr lvl="0"/>
            <a:endParaRPr lang="en-GB" dirty="0"/>
          </a:p>
        </p:txBody>
      </p:sp>
      <p:pic>
        <p:nvPicPr>
          <p:cNvPr id="5" name="Picture 4" descr="arrow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621067" cy="327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6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3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654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635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3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7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F logostrap_Master_BL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202363"/>
            <a:ext cx="35274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4000" y="530392"/>
            <a:ext cx="7956432" cy="738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32800" y="1412776"/>
            <a:ext cx="7927632" cy="4536504"/>
          </a:xfrm>
          <a:prstGeom prst="rect">
            <a:avLst/>
          </a:prstGeom>
        </p:spPr>
        <p:txBody>
          <a:bodyPr/>
          <a:lstStyle>
            <a:lvl1pPr indent="-342000">
              <a:spcBef>
                <a:spcPts val="800"/>
              </a:spcBef>
              <a:buFont typeface="Verdana" pitchFamily="34" charset="0"/>
              <a:buChar char="›"/>
              <a:defRPr sz="1800">
                <a:latin typeface="Verdana" pitchFamily="34" charset="0"/>
              </a:defRPr>
            </a:lvl1pPr>
            <a:lvl2pPr>
              <a:buFont typeface="Verdana" pitchFamily="34" charset="0"/>
              <a:buChar char="›"/>
              <a:defRPr sz="1800">
                <a:latin typeface="Verdana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5864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58763"/>
            <a:ext cx="9140825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775" y="1066800"/>
            <a:ext cx="4265613" cy="2436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066800"/>
            <a:ext cx="4265612" cy="2436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1775" y="3656013"/>
            <a:ext cx="4265613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656013"/>
            <a:ext cx="4265612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548680"/>
            <a:ext cx="8208912" cy="5760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768"/>
              </a:spcBef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Heading goes here</a:t>
            </a:r>
            <a:endParaRPr lang="en-GB" dirty="0"/>
          </a:p>
        </p:txBody>
      </p:sp>
      <p:pic>
        <p:nvPicPr>
          <p:cNvPr id="12" name="Picture 11" descr="KF logostrap_Master_B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76" y="6201787"/>
            <a:ext cx="3528000" cy="3235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268760"/>
            <a:ext cx="8208912" cy="4536504"/>
          </a:xfrm>
          <a:prstGeom prst="rect">
            <a:avLst/>
          </a:prstGeom>
        </p:spPr>
        <p:txBody>
          <a:bodyPr/>
          <a:lstStyle>
            <a:lvl1pPr indent="-342000">
              <a:spcBef>
                <a:spcPts val="800"/>
              </a:spcBef>
              <a:buFont typeface="Verdana" pitchFamily="34" charset="0"/>
              <a:buChar char="›"/>
              <a:defRPr sz="1800">
                <a:latin typeface="Verdana" pitchFamily="34" charset="0"/>
              </a:defRPr>
            </a:lvl1pPr>
            <a:lvl2pPr>
              <a:buFont typeface="Verdana" pitchFamily="34" charset="0"/>
              <a:buChar char="›"/>
              <a:defRPr sz="1600">
                <a:latin typeface="Verdana" pitchFamily="34" charset="0"/>
              </a:defRPr>
            </a:lvl2pPr>
          </a:lstStyle>
          <a:p>
            <a:pPr lvl="0"/>
            <a:r>
              <a:rPr lang="en-US" dirty="0" smtClean="0"/>
              <a:t>Bullet one here</a:t>
            </a:r>
          </a:p>
          <a:p>
            <a:pPr lvl="0"/>
            <a:r>
              <a:rPr lang="en-US" dirty="0" smtClean="0"/>
              <a:t>Bullet two here</a:t>
            </a:r>
          </a:p>
          <a:p>
            <a:pPr lvl="1"/>
            <a:r>
              <a:rPr lang="en-US" dirty="0" smtClean="0"/>
              <a:t>Nested bullet here</a:t>
            </a:r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2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35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4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5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8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99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0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37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7544" y="1268760"/>
            <a:ext cx="8208912" cy="475252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Verdana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pic>
        <p:nvPicPr>
          <p:cNvPr id="7" name="Picture 6" descr="KF logostrap_Master_BL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2976" y="6201787"/>
            <a:ext cx="3528000" cy="323557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548680"/>
            <a:ext cx="8208912" cy="5760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768"/>
              </a:spcBef>
              <a:buNone/>
              <a:defRPr b="1" baseline="0">
                <a:latin typeface="Verdana" pitchFamily="34" charset="0"/>
              </a:defRPr>
            </a:lvl1pPr>
          </a:lstStyle>
          <a:p>
            <a:pPr lvl="0"/>
            <a:r>
              <a:rPr lang="en-GB" dirty="0" smtClean="0"/>
              <a:t>Heading goes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0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Design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464401"/>
          </a:xfrm>
          <a:prstGeom prst="rect">
            <a:avLst/>
          </a:prstGeom>
        </p:spPr>
      </p:pic>
      <p:pic>
        <p:nvPicPr>
          <p:cNvPr id="10" name="Picture 9" descr="KF logostrap_Master_B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20" y="6201787"/>
            <a:ext cx="3528000" cy="3235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7544" y="548680"/>
            <a:ext cx="8208912" cy="547260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4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pic>
        <p:nvPicPr>
          <p:cNvPr id="1028" name="Picture 7" descr="KF Logo_Master_BLK_CS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27750"/>
            <a:ext cx="2087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KF strapline_Master_BLK_CS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116638"/>
            <a:ext cx="11525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28" name="Picture 7" descr="KF Logo_Master_BLK_CS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27750"/>
            <a:ext cx="2087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KF strapline_Master_BLK_CS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116638"/>
            <a:ext cx="11525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2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28" name="Picture 7" descr="KF Logo_Master_BLK_C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6127750"/>
            <a:ext cx="2087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KF strapline_Master_BLK_CS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6116638"/>
            <a:ext cx="1152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9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060848"/>
            <a:ext cx="5400144" cy="2520280"/>
          </a:xfrm>
        </p:spPr>
        <p:txBody>
          <a:bodyPr/>
          <a:lstStyle/>
          <a:p>
            <a:r>
              <a:rPr lang="en-US" sz="4800" dirty="0" smtClean="0"/>
              <a:t>Key challenges facing the NHS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4077072"/>
            <a:ext cx="4896000" cy="1418708"/>
          </a:xfrm>
        </p:spPr>
        <p:txBody>
          <a:bodyPr/>
          <a:lstStyle/>
          <a:p>
            <a:r>
              <a:rPr lang="en-US" dirty="0" smtClean="0"/>
              <a:t>Professor Chris Ham</a:t>
            </a:r>
          </a:p>
          <a:p>
            <a:r>
              <a:rPr lang="en-US" dirty="0" smtClean="0"/>
              <a:t>Chief Executive</a:t>
            </a:r>
          </a:p>
          <a:p>
            <a:r>
              <a:rPr lang="en-US" dirty="0" smtClean="0"/>
              <a:t>21 September 2015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17632" cy="1143000"/>
          </a:xfrm>
        </p:spPr>
        <p:txBody>
          <a:bodyPr/>
          <a:lstStyle/>
          <a:p>
            <a:r>
              <a:rPr lang="en-US" dirty="0" smtClean="0"/>
              <a:t>The focus of population health systems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30" t="11001" r="4192" b="4089"/>
          <a:stretch/>
        </p:blipFill>
        <p:spPr>
          <a:xfrm>
            <a:off x="897190" y="1035891"/>
            <a:ext cx="7059186" cy="49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and reforming primary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key role at the heart of new care models</a:t>
            </a:r>
          </a:p>
          <a:p>
            <a:r>
              <a:rPr lang="en-GB" dirty="0" smtClean="0"/>
              <a:t>A future where practices work in collaboration e.g. through federations</a:t>
            </a:r>
          </a:p>
          <a:p>
            <a:r>
              <a:rPr lang="en-GB" dirty="0" smtClean="0"/>
              <a:t>Federations become building block for providing integrated out of hospital services</a:t>
            </a:r>
          </a:p>
          <a:p>
            <a:r>
              <a:rPr lang="en-GB" dirty="0" smtClean="0"/>
              <a:t>Technology supports care to be delivered in different ways</a:t>
            </a:r>
          </a:p>
          <a:p>
            <a:r>
              <a:rPr lang="en-GB" dirty="0" smtClean="0"/>
              <a:t>Federations engage with specialists to provide more care out of hospital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Investment in general practice in England, 2008/09—2012/13 </a:t>
            </a:r>
            <a:endParaRPr lang="en-GB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97487"/>
            <a:ext cx="75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HSCIC (2013). Investment in general practice 2008/09 to 2012/13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4" y="1556792"/>
            <a:ext cx="5585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413792"/>
            <a:ext cx="849694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 funding as a share of NHS expenditure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97487"/>
            <a:ext cx="75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Deloitte (2014). Under pressure: the funding of patient care in general practice</a:t>
            </a:r>
            <a:endParaRPr lang="en-GB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" y="1556792"/>
            <a:ext cx="7352846" cy="35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8640"/>
            <a:ext cx="8229600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 of GPs in England, 1995—2011 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97487"/>
            <a:ext cx="75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Centre for Workforce Intelligence (2013). GP in-depth review: Preliminary findings </a:t>
            </a:r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7" y="1268760"/>
            <a:ext cx="7419975" cy="41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13792"/>
            <a:ext cx="836327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 of practice nurses and GP:practice nurse ratio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641503"/>
            <a:ext cx="75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Centre for Workforce Intelligence (2013). GP in-depth review: Preliminary findings </a:t>
            </a:r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72741"/>
            <a:ext cx="73342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82" y="404813"/>
            <a:ext cx="3710035" cy="5184775"/>
          </a:xfrm>
        </p:spPr>
      </p:pic>
    </p:spTree>
    <p:extLst>
      <p:ext uri="{BB962C8B-B14F-4D97-AF65-F5344CB8AC3E}">
        <p14:creationId xmlns:p14="http://schemas.microsoft.com/office/powerpoint/2010/main" val="33386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government’s mistake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GPs are first and foremost providers rather than commissioners</a:t>
            </a:r>
          </a:p>
          <a:p>
            <a:r>
              <a:rPr lang="en-GB" altLang="en-US" dirty="0" smtClean="0"/>
              <a:t>Too much attention has been given to CCGs and too little to new models of provision</a:t>
            </a:r>
          </a:p>
          <a:p>
            <a:r>
              <a:rPr lang="en-GB" altLang="en-US" dirty="0" smtClean="0"/>
              <a:t>Enabling GPs to strengthen their role as providers is what many GPs want</a:t>
            </a:r>
          </a:p>
          <a:p>
            <a:r>
              <a:rPr lang="en-GB" altLang="en-US" dirty="0" smtClean="0"/>
              <a:t>Just doing more of the same is not the answer</a:t>
            </a:r>
          </a:p>
        </p:txBody>
      </p:sp>
    </p:spTree>
    <p:extLst>
      <p:ext uri="{BB962C8B-B14F-4D97-AF65-F5344CB8AC3E}">
        <p14:creationId xmlns:p14="http://schemas.microsoft.com/office/powerpoint/2010/main" val="19413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New models require different ways of organising care: Family care networks</a:t>
            </a:r>
            <a:endParaRPr lang="en-GB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Primary care should be at the core of community services</a:t>
            </a:r>
          </a:p>
          <a:p>
            <a:r>
              <a:rPr lang="en-US" altLang="en-US" dirty="0" smtClean="0"/>
              <a:t>Practices must be aligned with and work hand in hand with other community services</a:t>
            </a:r>
          </a:p>
          <a:p>
            <a:r>
              <a:rPr lang="en-US" altLang="en-US" dirty="0" smtClean="0"/>
              <a:t>Integrated health and social care teams able to provide a rapid response are needed</a:t>
            </a:r>
          </a:p>
          <a:p>
            <a:r>
              <a:rPr lang="en-US" altLang="en-US" dirty="0" smtClean="0"/>
              <a:t>Intermediate care and OOH care should be part of these new models</a:t>
            </a:r>
          </a:p>
          <a:p>
            <a:r>
              <a:rPr lang="en-US" altLang="en-US" dirty="0" smtClean="0"/>
              <a:t>Some specialist services should work alongside practices and community services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2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New models require different ways of funding care</a:t>
            </a:r>
            <a:endParaRPr lang="en-GB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r>
              <a:rPr lang="en-US" altLang="en-US" dirty="0" smtClean="0"/>
              <a:t>A population based, capitated contract should be used, linked to defined outcomes</a:t>
            </a:r>
          </a:p>
          <a:p>
            <a:r>
              <a:rPr lang="en-US" altLang="en-US" dirty="0" smtClean="0"/>
              <a:t>CCGs need to work with NHS England and local authorities to commission</a:t>
            </a:r>
          </a:p>
          <a:p>
            <a:r>
              <a:rPr lang="en-US" altLang="en-US" dirty="0" smtClean="0"/>
              <a:t>The contract should be held by networks who choose to develop new models of care</a:t>
            </a:r>
          </a:p>
          <a:p>
            <a:r>
              <a:rPr lang="en-US" altLang="en-US" dirty="0" smtClean="0"/>
              <a:t>Networks need a range of capabilities to manage the contract successfully</a:t>
            </a:r>
          </a:p>
          <a:p>
            <a:r>
              <a:rPr lang="en-US" altLang="en-US" dirty="0" smtClean="0"/>
              <a:t>Savings could be re-invested e.g. to increase spending on primary care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 smtClean="0"/>
              <a:t>2010-15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NHS spending grew in cash and real terms, but much more slowly than historical trends</a:t>
            </a:r>
          </a:p>
          <a:p>
            <a:r>
              <a:rPr lang="en-US" sz="2400" dirty="0" smtClean="0"/>
              <a:t>Adult social care spending was cut with c.25% fewer people receiving publicly funded care</a:t>
            </a:r>
          </a:p>
          <a:p>
            <a:r>
              <a:rPr lang="en-US" sz="2400" dirty="0" smtClean="0"/>
              <a:t>NHS largely coped until 2014 when deficits emerged; in 2014/15 aggregate provider deficits were c.£800 million</a:t>
            </a:r>
          </a:p>
          <a:p>
            <a:r>
              <a:rPr lang="en-US" sz="2400" dirty="0" smtClean="0"/>
              <a:t>Forecast NHS provider deficits in 2015/16 are up to £2bn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89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deal for general practice?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Investment linked to reform</a:t>
            </a:r>
          </a:p>
          <a:p>
            <a:r>
              <a:rPr lang="en-US" dirty="0" smtClean="0"/>
              <a:t>Practices and networks (or super partnerships)</a:t>
            </a:r>
          </a:p>
          <a:p>
            <a:r>
              <a:rPr lang="en-US" dirty="0" smtClean="0"/>
              <a:t>Networks leading development of integrated services in the community</a:t>
            </a:r>
          </a:p>
          <a:p>
            <a:r>
              <a:rPr lang="en-US" dirty="0" smtClean="0"/>
              <a:t>More flexible use of budgets to increase spending on primary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9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279" y="549275"/>
            <a:ext cx="3747442" cy="52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government needs to provide adequate funding for health and social care in the SR</a:t>
            </a:r>
          </a:p>
          <a:p>
            <a:r>
              <a:rPr lang="en-GB" dirty="0" smtClean="0"/>
              <a:t>New models of care need to be developed to meet changing population needs</a:t>
            </a:r>
          </a:p>
          <a:p>
            <a:r>
              <a:rPr lang="en-GB" dirty="0" smtClean="0"/>
              <a:t>Primary care needs the resources and workforce to meet growing demands</a:t>
            </a:r>
          </a:p>
          <a:p>
            <a:r>
              <a:rPr lang="en-GB" dirty="0" smtClean="0"/>
              <a:t>Primary care needs to change to survive and thrive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8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survival of the NHS?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SR will shape the fate of the NHS and social care during this parliament</a:t>
            </a:r>
          </a:p>
          <a:p>
            <a:r>
              <a:rPr lang="en-GB" dirty="0" smtClean="0"/>
              <a:t>If the government does not provide adequate funding, it should be honest about the consequences</a:t>
            </a:r>
          </a:p>
          <a:p>
            <a:r>
              <a:rPr lang="en-GB" dirty="0" smtClean="0"/>
              <a:t>The politics within the government will be critical</a:t>
            </a:r>
          </a:p>
          <a:p>
            <a:r>
              <a:rPr lang="en-GB" dirty="0" smtClean="0"/>
              <a:t>On which side of the argument will the PM come down?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1" y="620713"/>
            <a:ext cx="7372058" cy="5113337"/>
          </a:xfrm>
        </p:spPr>
      </p:pic>
    </p:spTree>
    <p:extLst>
      <p:ext uri="{BB962C8B-B14F-4D97-AF65-F5344CB8AC3E}">
        <p14:creationId xmlns:p14="http://schemas.microsoft.com/office/powerpoint/2010/main" val="870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48680"/>
            <a:ext cx="36690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 smtClean="0"/>
              <a:t>2015-20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NHS budget will increase by ‘at least’ £8bn by 2020/21</a:t>
            </a:r>
          </a:p>
          <a:p>
            <a:r>
              <a:rPr lang="en-US" sz="2400" dirty="0" smtClean="0"/>
              <a:t>ADASS estimates adult social care faces a funding gap of £4bn by 2020/21</a:t>
            </a:r>
          </a:p>
          <a:p>
            <a:r>
              <a:rPr lang="en-US" sz="2400" dirty="0" smtClean="0"/>
              <a:t>NHS needs to deliver £22bn productivity improvements to bridge its funding gap </a:t>
            </a:r>
            <a:r>
              <a:rPr lang="en-US" sz="2400" dirty="0"/>
              <a:t>of £30bn</a:t>
            </a:r>
            <a:endParaRPr lang="en-US" sz="2400" dirty="0" smtClean="0"/>
          </a:p>
          <a:p>
            <a:r>
              <a:rPr lang="en-US" sz="2400" dirty="0" smtClean="0"/>
              <a:t>This has never been achieved before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67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6672"/>
            <a:ext cx="3744416" cy="5472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07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 smtClean="0"/>
              <a:t>Three big challenges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9569" y="1268760"/>
            <a:ext cx="7927632" cy="4536504"/>
          </a:xfrm>
        </p:spPr>
        <p:txBody>
          <a:bodyPr/>
          <a:lstStyle/>
          <a:p>
            <a:r>
              <a:rPr lang="en-US" sz="2400" dirty="0" smtClean="0"/>
              <a:t>Sustaining existing services and standards of care</a:t>
            </a:r>
          </a:p>
          <a:p>
            <a:r>
              <a:rPr lang="en-US" sz="2400" dirty="0" smtClean="0"/>
              <a:t>Developing new and better models of care</a:t>
            </a:r>
          </a:p>
          <a:p>
            <a:r>
              <a:rPr lang="en-US" sz="2400" dirty="0" smtClean="0"/>
              <a:t>Supporting and reforming primary care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03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 smtClean="0"/>
              <a:t>Sustaining existing services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Keeping the focus on quality of care and patient safety</a:t>
            </a:r>
          </a:p>
          <a:p>
            <a:r>
              <a:rPr lang="en-US" sz="2400" dirty="0" smtClean="0"/>
              <a:t>Maintaining good performance on key targets like waiting times</a:t>
            </a:r>
          </a:p>
          <a:p>
            <a:r>
              <a:rPr lang="en-US" sz="2400" dirty="0" smtClean="0"/>
              <a:t>Recruiting and retaining (and training) the workforce of the future</a:t>
            </a:r>
          </a:p>
          <a:p>
            <a:r>
              <a:rPr lang="en-US" sz="2400" dirty="0" smtClean="0"/>
              <a:t>Balancing budgets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56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15" y="476250"/>
            <a:ext cx="3713970" cy="5329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0" dirty="0" smtClean="0"/>
              <a:t>Developing new models of care</a:t>
            </a:r>
            <a:endParaRPr lang="en-GB" sz="3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Implementing the five year forward view and integrating care</a:t>
            </a:r>
          </a:p>
          <a:p>
            <a:r>
              <a:rPr lang="en-US" sz="2400" dirty="0" smtClean="0"/>
              <a:t>Giving priority to prevention and population health improvement</a:t>
            </a:r>
          </a:p>
          <a:p>
            <a:r>
              <a:rPr lang="en-US" sz="2400" dirty="0" smtClean="0"/>
              <a:t>Taking forward Devo Manc and extending to other city regions over time</a:t>
            </a:r>
          </a:p>
          <a:p>
            <a:r>
              <a:rPr lang="en-US" sz="2400" dirty="0" smtClean="0"/>
              <a:t>Embracing new technologies where they bring benefits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1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F master template">
  <a:themeElements>
    <a:clrScheme name="Red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E2639"/>
      </a:accent1>
      <a:accent2>
        <a:srgbClr val="E54800"/>
      </a:accent2>
      <a:accent3>
        <a:srgbClr val="E19F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F 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F 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KF 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KF master template</Template>
  <TotalTime>698</TotalTime>
  <Words>841</Words>
  <Application>Microsoft Office PowerPoint</Application>
  <PresentationFormat>On-screen Show (4:3)</PresentationFormat>
  <Paragraphs>87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Verdana</vt:lpstr>
      <vt:lpstr>KF master template</vt:lpstr>
      <vt:lpstr>Content slides</vt:lpstr>
      <vt:lpstr>3_KF Master template</vt:lpstr>
      <vt:lpstr>1_KF Master template</vt:lpstr>
      <vt:lpstr>5_KF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focus of population health systems</vt:lpstr>
      <vt:lpstr>Supporting and reforming primary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government’s mistake</vt:lpstr>
      <vt:lpstr>New models require different ways of organising care: Family care networks</vt:lpstr>
      <vt:lpstr>New models require different ways of funding care</vt:lpstr>
      <vt:lpstr>A new deal for general practice?</vt:lpstr>
      <vt:lpstr>PowerPoint Presentation</vt:lpstr>
      <vt:lpstr>In summary</vt:lpstr>
      <vt:lpstr>What about the survival of the NHS?</vt:lpstr>
      <vt:lpstr>PowerPoint Presentation</vt:lpstr>
    </vt:vector>
  </TitlesOfParts>
  <Company>The King's 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Carter</dc:creator>
  <cp:lastModifiedBy>Laura</cp:lastModifiedBy>
  <cp:revision>69</cp:revision>
  <cp:lastPrinted>2015-09-17T13:38:58Z</cp:lastPrinted>
  <dcterms:created xsi:type="dcterms:W3CDTF">2013-11-20T12:09:00Z</dcterms:created>
  <dcterms:modified xsi:type="dcterms:W3CDTF">2015-09-18T09:44:49Z</dcterms:modified>
</cp:coreProperties>
</file>