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6"/>
  </p:notesMasterIdLst>
  <p:sldIdLst>
    <p:sldId id="345" r:id="rId2"/>
    <p:sldId id="363" r:id="rId3"/>
    <p:sldId id="360" r:id="rId4"/>
    <p:sldId id="361" r:id="rId5"/>
    <p:sldId id="362" r:id="rId6"/>
    <p:sldId id="340" r:id="rId7"/>
    <p:sldId id="359" r:id="rId8"/>
    <p:sldId id="270" r:id="rId9"/>
    <p:sldId id="265" r:id="rId10"/>
    <p:sldId id="272" r:id="rId11"/>
    <p:sldId id="309" r:id="rId12"/>
    <p:sldId id="334" r:id="rId13"/>
    <p:sldId id="338" r:id="rId14"/>
    <p:sldId id="333" r:id="rId15"/>
    <p:sldId id="326" r:id="rId16"/>
    <p:sldId id="325" r:id="rId17"/>
    <p:sldId id="346" r:id="rId18"/>
    <p:sldId id="350" r:id="rId19"/>
    <p:sldId id="341" r:id="rId20"/>
    <p:sldId id="347" r:id="rId21"/>
    <p:sldId id="336" r:id="rId22"/>
    <p:sldId id="348" r:id="rId23"/>
    <p:sldId id="349"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B6FED178-9A1F-4627-BBEF-FE65ABF0480E}">
          <p14:sldIdLst/>
        </p14:section>
        <p14:section name="Body (content) slides" id="{E4A2DC7B-1CBD-4F66-ADDC-76AD8F216162}">
          <p14:sldIdLst>
            <p14:sldId id="345"/>
            <p14:sldId id="363"/>
            <p14:sldId id="360"/>
            <p14:sldId id="361"/>
            <p14:sldId id="362"/>
            <p14:sldId id="340"/>
            <p14:sldId id="359"/>
            <p14:sldId id="270"/>
            <p14:sldId id="265"/>
            <p14:sldId id="272"/>
            <p14:sldId id="309"/>
            <p14:sldId id="334"/>
            <p14:sldId id="338"/>
            <p14:sldId id="333"/>
            <p14:sldId id="326"/>
            <p14:sldId id="325"/>
            <p14:sldId id="346"/>
            <p14:sldId id="350"/>
            <p14:sldId id="341"/>
            <p14:sldId id="347"/>
            <p14:sldId id="336"/>
            <p14:sldId id="348"/>
            <p14:sldId id="349"/>
            <p14:sldId id="352"/>
          </p14:sldIdLst>
        </p14:section>
        <p14:section name="Section separator slides" id="{0EBC4EC8-992E-41E7-B942-F8EB46ED6B78}">
          <p14:sldIdLst/>
        </p14:section>
        <p14:section name="End of presentation slide" id="{3DEFE252-2300-493E-B711-856B4416801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E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1"/>
    <p:restoredTop sz="94643"/>
  </p:normalViewPr>
  <p:slideViewPr>
    <p:cSldViewPr snapToGrid="0" snapToObjects="1">
      <p:cViewPr varScale="1">
        <p:scale>
          <a:sx n="63" d="100"/>
          <a:sy n="63" d="100"/>
        </p:scale>
        <p:origin x="78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EA3A4-85EB-41D3-8102-76571640FAC7}" type="datetimeFigureOut">
              <a:rPr lang="en-GB" smtClean="0"/>
              <a:t>12/12/2022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E492D-CF75-4D80-92C9-0AFD4DA8A56A}" type="slidenum">
              <a:rPr lang="en-GB" smtClean="0"/>
              <a:t>‹#›</a:t>
            </a:fld>
            <a:endParaRPr lang="en-GB"/>
          </a:p>
        </p:txBody>
      </p:sp>
    </p:spTree>
    <p:extLst>
      <p:ext uri="{BB962C8B-B14F-4D97-AF65-F5344CB8AC3E}">
        <p14:creationId xmlns:p14="http://schemas.microsoft.com/office/powerpoint/2010/main" val="307836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3.emf"/><Relationship Id="rId4" Type="http://schemas.openxmlformats.org/officeDocument/2006/relationships/image" Target="../media/image1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20.emf"/><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2" name="Title 1">
            <a:extLst>
              <a:ext uri="{FF2B5EF4-FFF2-40B4-BE49-F238E27FC236}">
                <a16:creationId xmlns:a16="http://schemas.microsoft.com/office/drawing/2014/main" id="{57422C64-CDB5-E34F-8C97-66C6D9D51E5F}"/>
              </a:ext>
            </a:extLst>
          </p:cNvPr>
          <p:cNvSpPr>
            <a:spLocks noGrp="1"/>
          </p:cNvSpPr>
          <p:nvPr>
            <p:ph type="ctrTitle"/>
          </p:nvPr>
        </p:nvSpPr>
        <p:spPr>
          <a:xfrm>
            <a:off x="1524000" y="1122363"/>
            <a:ext cx="9144000" cy="2387600"/>
          </a:xfrm>
          <a:noFill/>
        </p:spPr>
        <p:txBody>
          <a:bodyPr anchor="b"/>
          <a:lstStyle>
            <a:lvl1pPr algn="ctr">
              <a:defRPr sz="60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6274537D-7872-3E4B-A3AB-665CBC6EA06A}"/>
              </a:ext>
            </a:extLst>
          </p:cNvPr>
          <p:cNvSpPr>
            <a:spLocks noGrp="1"/>
          </p:cNvSpPr>
          <p:nvPr>
            <p:ph type="subTitle" idx="1"/>
          </p:nvPr>
        </p:nvSpPr>
        <p:spPr>
          <a:xfrm>
            <a:off x="1524000" y="3986194"/>
            <a:ext cx="9144000"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a:t>
            </a:r>
          </a:p>
        </p:txBody>
      </p:sp>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pic>
        <p:nvPicPr>
          <p:cNvPr id="19" name="Picture 18">
            <a:extLst>
              <a:ext uri="{FF2B5EF4-FFF2-40B4-BE49-F238E27FC236}">
                <a16:creationId xmlns:a16="http://schemas.microsoft.com/office/drawing/2014/main" id="{ED173F14-E50B-9448-B526-F682F5200068}"/>
              </a:ext>
            </a:extLst>
          </p:cNvPr>
          <p:cNvPicPr>
            <a:picLocks noChangeAspect="1"/>
          </p:cNvPicPr>
          <p:nvPr userDrawn="1"/>
        </p:nvPicPr>
        <p:blipFill>
          <a:blip r:embed="rId6"/>
          <a:stretch>
            <a:fillRect/>
          </a:stretch>
        </p:blipFill>
        <p:spPr>
          <a:xfrm>
            <a:off x="436034" y="313200"/>
            <a:ext cx="3196167" cy="368789"/>
          </a:xfrm>
          <a:prstGeom prst="rect">
            <a:avLst/>
          </a:prstGeom>
        </p:spPr>
      </p:pic>
    </p:spTree>
    <p:extLst>
      <p:ext uri="{BB962C8B-B14F-4D97-AF65-F5344CB8AC3E}">
        <p14:creationId xmlns:p14="http://schemas.microsoft.com/office/powerpoint/2010/main" val="351385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8" name="Picture 7">
            <a:extLst>
              <a:ext uri="{FF2B5EF4-FFF2-40B4-BE49-F238E27FC236}">
                <a16:creationId xmlns:a16="http://schemas.microsoft.com/office/drawing/2014/main" id="{59DD63F6-ADE9-5746-BDEA-40192755F68E}"/>
              </a:ext>
            </a:extLst>
          </p:cNvPr>
          <p:cNvPicPr>
            <a:picLocks noChangeAspect="1"/>
          </p:cNvPicPr>
          <p:nvPr userDrawn="1"/>
        </p:nvPicPr>
        <p:blipFill>
          <a:blip r:embed="rId2"/>
          <a:stretch>
            <a:fillRect/>
          </a:stretch>
        </p:blipFill>
        <p:spPr>
          <a:xfrm>
            <a:off x="402422" y="6316818"/>
            <a:ext cx="3196167" cy="368789"/>
          </a:xfrm>
          <a:prstGeom prst="rect">
            <a:avLst/>
          </a:prstGeom>
        </p:spPr>
      </p:pic>
      <p:pic>
        <p:nvPicPr>
          <p:cNvPr id="9" name="Picture 8">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400051" y="6070928"/>
            <a:ext cx="11056823" cy="60118"/>
          </a:xfrm>
          <a:prstGeom prst="rect">
            <a:avLst/>
          </a:prstGeom>
        </p:spPr>
      </p:pic>
    </p:spTree>
    <p:extLst>
      <p:ext uri="{BB962C8B-B14F-4D97-AF65-F5344CB8AC3E}">
        <p14:creationId xmlns:p14="http://schemas.microsoft.com/office/powerpoint/2010/main" val="92964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158A6-16D0-6D4E-9EF9-E79EBBCE06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chemeClr val="bg1"/>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pic>
        <p:nvPicPr>
          <p:cNvPr id="10" name="Picture 9">
            <a:extLst>
              <a:ext uri="{FF2B5EF4-FFF2-40B4-BE49-F238E27FC236}">
                <a16:creationId xmlns:a16="http://schemas.microsoft.com/office/drawing/2014/main" id="{DCD15111-C891-504A-AA43-3B56AC6196F8}"/>
              </a:ext>
            </a:extLst>
          </p:cNvPr>
          <p:cNvPicPr>
            <a:picLocks noChangeAspect="1"/>
          </p:cNvPicPr>
          <p:nvPr userDrawn="1"/>
        </p:nvPicPr>
        <p:blipFill>
          <a:blip r:embed="rId3"/>
          <a:stretch>
            <a:fillRect/>
          </a:stretch>
        </p:blipFill>
        <p:spPr>
          <a:xfrm>
            <a:off x="409658" y="6295302"/>
            <a:ext cx="3196167" cy="368789"/>
          </a:xfrm>
          <a:prstGeom prst="rect">
            <a:avLst/>
          </a:prstGeom>
        </p:spPr>
      </p:pic>
      <p:pic>
        <p:nvPicPr>
          <p:cNvPr id="11" name="Picture 10">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4"/>
          <a:srcRect t="5" r="8043" b="-142998"/>
          <a:stretch/>
        </p:blipFill>
        <p:spPr>
          <a:xfrm>
            <a:off x="400051" y="6070928"/>
            <a:ext cx="11056823" cy="60118"/>
          </a:xfrm>
          <a:prstGeom prst="rect">
            <a:avLst/>
          </a:prstGeom>
        </p:spPr>
      </p:pic>
    </p:spTree>
    <p:extLst>
      <p:ext uri="{BB962C8B-B14F-4D97-AF65-F5344CB8AC3E}">
        <p14:creationId xmlns:p14="http://schemas.microsoft.com/office/powerpoint/2010/main" val="317672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9" name="Picture 8">
            <a:extLst>
              <a:ext uri="{FF2B5EF4-FFF2-40B4-BE49-F238E27FC236}">
                <a16:creationId xmlns:a16="http://schemas.microsoft.com/office/drawing/2014/main" id="{5E208493-8149-6E45-81CC-EE362D4F2B77}"/>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10" name="Picture 9">
            <a:extLst>
              <a:ext uri="{FF2B5EF4-FFF2-40B4-BE49-F238E27FC236}">
                <a16:creationId xmlns:a16="http://schemas.microsoft.com/office/drawing/2014/main" id="{6CAAB2EA-8363-5F45-8970-190A7BD6C085}"/>
              </a:ext>
            </a:extLst>
          </p:cNvPr>
          <p:cNvPicPr>
            <a:picLocks noChangeAspect="1"/>
          </p:cNvPicPr>
          <p:nvPr userDrawn="1"/>
        </p:nvPicPr>
        <p:blipFill rotWithShape="1">
          <a:blip r:embed="rId5"/>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id="{0EE5CE05-CB7F-B34C-8754-EF71B55DB913}"/>
              </a:ext>
            </a:extLst>
          </p:cNvPr>
          <p:cNvPicPr>
            <a:picLocks noChangeAspect="1"/>
          </p:cNvPicPr>
          <p:nvPr userDrawn="1"/>
        </p:nvPicPr>
        <p:blipFill>
          <a:blip r:embed="rId6"/>
          <a:stretch>
            <a:fillRect/>
          </a:stretch>
        </p:blipFill>
        <p:spPr>
          <a:xfrm>
            <a:off x="10445751" y="1519647"/>
            <a:ext cx="1155700" cy="9271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spTree>
    <p:extLst>
      <p:ext uri="{BB962C8B-B14F-4D97-AF65-F5344CB8AC3E}">
        <p14:creationId xmlns:p14="http://schemas.microsoft.com/office/powerpoint/2010/main" val="384644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4"/>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5"/>
          <a:stretch>
            <a:fillRect/>
          </a:stretch>
        </p:blipFill>
        <p:spPr>
          <a:xfrm rot="16200000">
            <a:off x="10129459" y="1714918"/>
            <a:ext cx="1579205" cy="1184404"/>
          </a:xfrm>
          <a:prstGeom prst="rect">
            <a:avLst/>
          </a:prstGeom>
        </p:spPr>
      </p:pic>
      <p:pic>
        <p:nvPicPr>
          <p:cNvPr id="16" name="Picture 15">
            <a:extLst>
              <a:ext uri="{FF2B5EF4-FFF2-40B4-BE49-F238E27FC236}">
                <a16:creationId xmlns:a16="http://schemas.microsoft.com/office/drawing/2014/main" id="{DF176EB0-C59A-D44C-9789-8AACE9AEFD6E}"/>
              </a:ext>
            </a:extLst>
          </p:cNvPr>
          <p:cNvPicPr>
            <a:picLocks noChangeAspect="1"/>
          </p:cNvPicPr>
          <p:nvPr userDrawn="1"/>
        </p:nvPicPr>
        <p:blipFill>
          <a:blip r:embed="rId6"/>
          <a:stretch>
            <a:fillRect/>
          </a:stretch>
        </p:blipFill>
        <p:spPr>
          <a:xfrm>
            <a:off x="402422" y="318527"/>
            <a:ext cx="3196167" cy="368789"/>
          </a:xfrm>
          <a:prstGeom prst="rect">
            <a:avLst/>
          </a:prstGeom>
        </p:spPr>
      </p:pic>
    </p:spTree>
    <p:extLst>
      <p:ext uri="{BB962C8B-B14F-4D97-AF65-F5344CB8AC3E}">
        <p14:creationId xmlns:p14="http://schemas.microsoft.com/office/powerpoint/2010/main" val="112484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10" name="Picture 9">
            <a:extLst>
              <a:ext uri="{FF2B5EF4-FFF2-40B4-BE49-F238E27FC236}">
                <a16:creationId xmlns:a16="http://schemas.microsoft.com/office/drawing/2014/main" id="{15F6D999-A485-5C45-B8F6-106D8EF2E226}"/>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11" name="Picture 10">
            <a:extLst>
              <a:ext uri="{FF2B5EF4-FFF2-40B4-BE49-F238E27FC236}">
                <a16:creationId xmlns:a16="http://schemas.microsoft.com/office/drawing/2014/main" id="{90ED9402-3D88-6049-B554-357C36611E7D}"/>
              </a:ext>
            </a:extLst>
          </p:cNvPr>
          <p:cNvPicPr>
            <a:picLocks noChangeAspect="1"/>
          </p:cNvPicPr>
          <p:nvPr userDrawn="1"/>
        </p:nvPicPr>
        <p:blipFill rotWithShape="1">
          <a:blip r:embed="rId5"/>
          <a:srcRect l="24256" b="21461"/>
          <a:stretch/>
        </p:blipFill>
        <p:spPr>
          <a:xfrm>
            <a:off x="0" y="4015298"/>
            <a:ext cx="2780030" cy="2842702"/>
          </a:xfrm>
          <a:prstGeom prst="rect">
            <a:avLst/>
          </a:prstGeom>
        </p:spPr>
      </p:pic>
      <p:pic>
        <p:nvPicPr>
          <p:cNvPr id="12" name="Picture 11">
            <a:extLst>
              <a:ext uri="{FF2B5EF4-FFF2-40B4-BE49-F238E27FC236}">
                <a16:creationId xmlns:a16="http://schemas.microsoft.com/office/drawing/2014/main" id="{4AF6015D-0869-6549-8C39-D73FF762841D}"/>
              </a:ext>
            </a:extLst>
          </p:cNvPr>
          <p:cNvPicPr>
            <a:picLocks noChangeAspect="1"/>
          </p:cNvPicPr>
          <p:nvPr userDrawn="1"/>
        </p:nvPicPr>
        <p:blipFill>
          <a:blip r:embed="rId6"/>
          <a:stretch>
            <a:fillRect/>
          </a:stretch>
        </p:blipFill>
        <p:spPr>
          <a:xfrm rot="1782855">
            <a:off x="10190480" y="1552292"/>
            <a:ext cx="1351280" cy="67564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spTree>
    <p:extLst>
      <p:ext uri="{BB962C8B-B14F-4D97-AF65-F5344CB8AC3E}">
        <p14:creationId xmlns:p14="http://schemas.microsoft.com/office/powerpoint/2010/main" val="271584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13" name="Picture 12">
            <a:extLst>
              <a:ext uri="{FF2B5EF4-FFF2-40B4-BE49-F238E27FC236}">
                <a16:creationId xmlns:a16="http://schemas.microsoft.com/office/drawing/2014/main" id="{C69C07FA-383C-2346-AEDD-0EAEBB2C666C}"/>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21" name="Picture 20">
            <a:extLst>
              <a:ext uri="{FF2B5EF4-FFF2-40B4-BE49-F238E27FC236}">
                <a16:creationId xmlns:a16="http://schemas.microsoft.com/office/drawing/2014/main" id="{1B3F5BD8-0C81-4A4E-A8A7-821DBE909558}"/>
              </a:ext>
            </a:extLst>
          </p:cNvPr>
          <p:cNvPicPr>
            <a:picLocks noChangeAspect="1"/>
          </p:cNvPicPr>
          <p:nvPr userDrawn="1"/>
        </p:nvPicPr>
        <p:blipFill>
          <a:blip r:embed="rId5"/>
          <a:stretch>
            <a:fillRect/>
          </a:stretch>
        </p:blipFill>
        <p:spPr>
          <a:xfrm rot="1927307">
            <a:off x="10464018" y="1601144"/>
            <a:ext cx="1081455" cy="540728"/>
          </a:xfrm>
          <a:prstGeom prst="rect">
            <a:avLst/>
          </a:prstGeom>
        </p:spPr>
      </p:pic>
      <p:pic>
        <p:nvPicPr>
          <p:cNvPr id="22" name="Picture 21">
            <a:extLst>
              <a:ext uri="{FF2B5EF4-FFF2-40B4-BE49-F238E27FC236}">
                <a16:creationId xmlns:a16="http://schemas.microsoft.com/office/drawing/2014/main" id="{580507CF-0871-4D45-B2B1-43EE3CCCD78D}"/>
              </a:ext>
            </a:extLst>
          </p:cNvPr>
          <p:cNvPicPr>
            <a:picLocks noChangeAspect="1"/>
          </p:cNvPicPr>
          <p:nvPr userDrawn="1"/>
        </p:nvPicPr>
        <p:blipFill>
          <a:blip r:embed="rId6"/>
          <a:stretch>
            <a:fillRect/>
          </a:stretch>
        </p:blipFill>
        <p:spPr>
          <a:xfrm>
            <a:off x="0" y="5141460"/>
            <a:ext cx="2582984" cy="1716540"/>
          </a:xfrm>
          <a:prstGeom prst="rect">
            <a:avLst/>
          </a:prstGeom>
        </p:spPr>
      </p:pic>
    </p:spTree>
    <p:extLst>
      <p:ext uri="{BB962C8B-B14F-4D97-AF65-F5344CB8AC3E}">
        <p14:creationId xmlns:p14="http://schemas.microsoft.com/office/powerpoint/2010/main" val="405517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10" name="Picture 9">
            <a:extLst>
              <a:ext uri="{FF2B5EF4-FFF2-40B4-BE49-F238E27FC236}">
                <a16:creationId xmlns:a16="http://schemas.microsoft.com/office/drawing/2014/main" id="{15F6D999-A485-5C45-B8F6-106D8EF2E226}"/>
              </a:ext>
            </a:extLst>
          </p:cNvPr>
          <p:cNvPicPr>
            <a:picLocks noChangeAspect="1"/>
          </p:cNvPicPr>
          <p:nvPr userDrawn="1"/>
        </p:nvPicPr>
        <p:blipFill>
          <a:blip r:embed="rId4"/>
          <a:stretch>
            <a:fillRect/>
          </a:stretch>
        </p:blipFill>
        <p:spPr>
          <a:xfrm>
            <a:off x="402422" y="318527"/>
            <a:ext cx="3196167" cy="368789"/>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6230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5" name="Picture 14">
            <a:extLst>
              <a:ext uri="{FF2B5EF4-FFF2-40B4-BE49-F238E27FC236}">
                <a16:creationId xmlns:a16="http://schemas.microsoft.com/office/drawing/2014/main" id="{F9D905AD-F873-2A44-82D4-3A8989E2B37C}"/>
              </a:ext>
            </a:extLst>
          </p:cNvPr>
          <p:cNvPicPr>
            <a:picLocks noChangeAspect="1"/>
          </p:cNvPicPr>
          <p:nvPr userDrawn="1"/>
        </p:nvPicPr>
        <p:blipFill>
          <a:blip r:embed="rId5"/>
          <a:stretch>
            <a:fillRect/>
          </a:stretch>
        </p:blipFill>
        <p:spPr>
          <a:xfrm rot="12288281">
            <a:off x="10164502" y="1227960"/>
            <a:ext cx="1342276" cy="1285674"/>
          </a:xfrm>
          <a:prstGeom prst="rect">
            <a:avLst/>
          </a:prstGeom>
        </p:spPr>
      </p:pic>
      <p:pic>
        <p:nvPicPr>
          <p:cNvPr id="18" name="Picture 17">
            <a:extLst>
              <a:ext uri="{FF2B5EF4-FFF2-40B4-BE49-F238E27FC236}">
                <a16:creationId xmlns:a16="http://schemas.microsoft.com/office/drawing/2014/main" id="{21FD4E0F-C273-6D40-A933-CEE0CA6AA3E0}"/>
              </a:ext>
            </a:extLst>
          </p:cNvPr>
          <p:cNvPicPr>
            <a:picLocks noChangeAspect="1"/>
          </p:cNvPicPr>
          <p:nvPr userDrawn="1"/>
        </p:nvPicPr>
        <p:blipFill rotWithShape="1">
          <a:blip r:embed="rId6"/>
          <a:srcRect l="8151" b="33145"/>
          <a:stretch/>
        </p:blipFill>
        <p:spPr>
          <a:xfrm>
            <a:off x="1" y="4480660"/>
            <a:ext cx="3091180" cy="2377341"/>
          </a:xfrm>
          <a:prstGeom prst="rect">
            <a:avLst/>
          </a:prstGeom>
        </p:spPr>
      </p:pic>
    </p:spTree>
    <p:extLst>
      <p:ext uri="{BB962C8B-B14F-4D97-AF65-F5344CB8AC3E}">
        <p14:creationId xmlns:p14="http://schemas.microsoft.com/office/powerpoint/2010/main" val="40348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pic>
        <p:nvPicPr>
          <p:cNvPr id="19" name="Picture 18">
            <a:extLst>
              <a:ext uri="{FF2B5EF4-FFF2-40B4-BE49-F238E27FC236}">
                <a16:creationId xmlns:a16="http://schemas.microsoft.com/office/drawing/2014/main" id="{ED173F14-E50B-9448-B526-F682F5200068}"/>
              </a:ext>
            </a:extLst>
          </p:cNvPr>
          <p:cNvPicPr>
            <a:picLocks noChangeAspect="1"/>
          </p:cNvPicPr>
          <p:nvPr userDrawn="1"/>
        </p:nvPicPr>
        <p:blipFill>
          <a:blip r:embed="rId6"/>
          <a:stretch>
            <a:fillRect/>
          </a:stretch>
        </p:blipFill>
        <p:spPr>
          <a:xfrm>
            <a:off x="436034" y="313200"/>
            <a:ext cx="3196167" cy="368789"/>
          </a:xfrm>
          <a:prstGeom prst="rect">
            <a:avLst/>
          </a:prstGeom>
        </p:spPr>
      </p:pic>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838200" y="2488688"/>
            <a:ext cx="9403080" cy="1133477"/>
          </a:xfrm>
        </p:spPr>
        <p:txBody>
          <a:bodyPr anchor="b">
            <a:noAutofit/>
          </a:bodyPr>
          <a:lstStyle>
            <a:lvl1pPr>
              <a:defRPr sz="4800">
                <a:solidFill>
                  <a:schemeClr val="bg1"/>
                </a:solidFill>
              </a:defRPr>
            </a:lvl1pPr>
          </a:lstStyle>
          <a:p>
            <a:r>
              <a:rPr lang="en-US" dirty="0"/>
              <a:t>Click to edit Master title</a:t>
            </a:r>
          </a:p>
        </p:txBody>
      </p:sp>
    </p:spTree>
    <p:extLst>
      <p:ext uri="{BB962C8B-B14F-4D97-AF65-F5344CB8AC3E}">
        <p14:creationId xmlns:p14="http://schemas.microsoft.com/office/powerpoint/2010/main" val="80373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0D2F0-1F10-854B-834D-FF8C54AAA49C}" type="datetimeFigureOut">
              <a:rPr lang="en-US" smtClean="0"/>
              <a:t>12/12/2022</a:t>
            </a:fld>
            <a:endParaRPr lang="en-US"/>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a:p>
        </p:txBody>
      </p:sp>
    </p:spTree>
    <p:extLst>
      <p:ext uri="{BB962C8B-B14F-4D97-AF65-F5344CB8AC3E}">
        <p14:creationId xmlns:p14="http://schemas.microsoft.com/office/powerpoint/2010/main" val="361791490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61" r:id="rId3"/>
    <p:sldLayoutId id="2147483654" r:id="rId4"/>
    <p:sldLayoutId id="2147483660" r:id="rId5"/>
    <p:sldLayoutId id="2147483655" r:id="rId6"/>
    <p:sldLayoutId id="2147483658" r:id="rId7"/>
    <p:sldLayoutId id="2147483659" r:id="rId8"/>
    <p:sldLayoutId id="2147483657"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image" Target="../media/image28.jfif"/><Relationship Id="rId1" Type="http://schemas.openxmlformats.org/officeDocument/2006/relationships/slideLayout" Target="../slideLayouts/slideLayout2.xml"/><Relationship Id="rId5" Type="http://schemas.openxmlformats.org/officeDocument/2006/relationships/image" Target="../media/image31.jfif"/><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5.jfif"/><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41AF9A3B-1C9C-4F23-ABA8-C1C720A123AD}"/>
              </a:ext>
            </a:extLst>
          </p:cNvPr>
          <p:cNvPicPr>
            <a:picLocks noGrp="1" noChangeAspect="1"/>
          </p:cNvPicPr>
          <p:nvPr>
            <p:ph idx="1"/>
          </p:nvPr>
        </p:nvPicPr>
        <p:blipFill>
          <a:blip r:embed="rId2">
            <a:duotone>
              <a:schemeClr val="accent1">
                <a:shade val="45000"/>
                <a:satMod val="135000"/>
              </a:schemeClr>
              <a:prstClr val="white"/>
            </a:duotone>
          </a:blip>
          <a:stretch>
            <a:fillRect/>
          </a:stretch>
        </p:blipFill>
        <p:spPr>
          <a:xfrm>
            <a:off x="0" y="-404756"/>
            <a:ext cx="12192000" cy="8128001"/>
          </a:xfrm>
        </p:spPr>
      </p:pic>
      <p:sp>
        <p:nvSpPr>
          <p:cNvPr id="6" name="Title 5">
            <a:extLst>
              <a:ext uri="{FF2B5EF4-FFF2-40B4-BE49-F238E27FC236}">
                <a16:creationId xmlns:a16="http://schemas.microsoft.com/office/drawing/2014/main" id="{395AE36D-2E18-427F-8706-A618501C3ECF}"/>
              </a:ext>
            </a:extLst>
          </p:cNvPr>
          <p:cNvSpPr txBox="1">
            <a:spLocks/>
          </p:cNvSpPr>
          <p:nvPr/>
        </p:nvSpPr>
        <p:spPr>
          <a:xfrm>
            <a:off x="2924539" y="-259395"/>
            <a:ext cx="9144000" cy="23876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200" kern="1200">
                <a:solidFill>
                  <a:srgbClr val="193E72"/>
                </a:solidFill>
                <a:latin typeface="+mj-lt"/>
                <a:ea typeface="+mj-ea"/>
                <a:cs typeface="+mj-cs"/>
              </a:defRPr>
            </a:lvl1pPr>
          </a:lstStyle>
          <a:p>
            <a:pPr algn="r"/>
            <a:r>
              <a:rPr lang="en-GB" sz="4000" b="1" dirty="0">
                <a:solidFill>
                  <a:schemeClr val="tx1"/>
                </a:solidFill>
                <a:effectLst>
                  <a:outerShdw blurRad="571500" dist="50800" dir="5400000" algn="ctr" rotWithShape="0">
                    <a:srgbClr val="000000">
                      <a:alpha val="43137"/>
                    </a:srgbClr>
                  </a:outerShdw>
                </a:effectLst>
              </a:rPr>
              <a:t>Involving public and stakeholders to conduct meaningful dementia research</a:t>
            </a:r>
          </a:p>
        </p:txBody>
      </p:sp>
      <p:sp>
        <p:nvSpPr>
          <p:cNvPr id="7" name="Subtitle 6">
            <a:extLst>
              <a:ext uri="{FF2B5EF4-FFF2-40B4-BE49-F238E27FC236}">
                <a16:creationId xmlns:a16="http://schemas.microsoft.com/office/drawing/2014/main" id="{34C06008-7CD1-40D8-A955-2F3444E6EC23}"/>
              </a:ext>
            </a:extLst>
          </p:cNvPr>
          <p:cNvSpPr txBox="1">
            <a:spLocks/>
          </p:cNvSpPr>
          <p:nvPr/>
        </p:nvSpPr>
        <p:spPr>
          <a:xfrm>
            <a:off x="9497063" y="6197429"/>
            <a:ext cx="3525520" cy="495656"/>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tx1"/>
                </a:solidFill>
              </a:rPr>
              <a:t>@</a:t>
            </a:r>
            <a:r>
              <a:rPr lang="en-GB" sz="2000" b="1" dirty="0" err="1">
                <a:solidFill>
                  <a:schemeClr val="tx1"/>
                </a:solidFill>
              </a:rPr>
              <a:t>ClarissaGiebel</a:t>
            </a:r>
            <a:endParaRPr lang="en-GB" sz="2000" b="1" dirty="0">
              <a:solidFill>
                <a:schemeClr val="tx1"/>
              </a:solidFill>
            </a:endParaRPr>
          </a:p>
        </p:txBody>
      </p:sp>
      <p:pic>
        <p:nvPicPr>
          <p:cNvPr id="8" name="Picture 2" descr="Twitter - Free social media icons">
            <a:extLst>
              <a:ext uri="{FF2B5EF4-FFF2-40B4-BE49-F238E27FC236}">
                <a16:creationId xmlns:a16="http://schemas.microsoft.com/office/drawing/2014/main" id="{D9514353-3495-4FC3-95E3-0B62B115E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6029" y="6197429"/>
            <a:ext cx="351034" cy="351034"/>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6">
            <a:extLst>
              <a:ext uri="{FF2B5EF4-FFF2-40B4-BE49-F238E27FC236}">
                <a16:creationId xmlns:a16="http://schemas.microsoft.com/office/drawing/2014/main" id="{C20DD97E-11B8-4A4A-A1B9-5F789EB57063}"/>
              </a:ext>
            </a:extLst>
          </p:cNvPr>
          <p:cNvSpPr txBox="1">
            <a:spLocks/>
          </p:cNvSpPr>
          <p:nvPr/>
        </p:nvSpPr>
        <p:spPr>
          <a:xfrm>
            <a:off x="6077679" y="1811880"/>
            <a:ext cx="5913120" cy="1510440"/>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2800" b="1" dirty="0">
                <a:solidFill>
                  <a:schemeClr val="tx1"/>
                </a:solidFill>
              </a:rPr>
              <a:t>Dr Clarissa Giebel</a:t>
            </a:r>
            <a:endParaRPr lang="en-GB" sz="2800" dirty="0">
              <a:solidFill>
                <a:schemeClr val="tx1"/>
              </a:solidFill>
            </a:endParaRPr>
          </a:p>
          <a:p>
            <a:pPr algn="r"/>
            <a:r>
              <a:rPr lang="en-GB" sz="2000" dirty="0">
                <a:solidFill>
                  <a:schemeClr val="tx1"/>
                </a:solidFill>
              </a:rPr>
              <a:t>Senior Research Fellow</a:t>
            </a:r>
          </a:p>
          <a:p>
            <a:pPr algn="r"/>
            <a:r>
              <a:rPr lang="en-GB" sz="2000" dirty="0">
                <a:solidFill>
                  <a:schemeClr val="tx1"/>
                </a:solidFill>
              </a:rPr>
              <a:t>University of Liverpool/ NIHR ARC NWC</a:t>
            </a:r>
          </a:p>
        </p:txBody>
      </p:sp>
      <p:pic>
        <p:nvPicPr>
          <p:cNvPr id="11" name="Picture 10">
            <a:extLst>
              <a:ext uri="{FF2B5EF4-FFF2-40B4-BE49-F238E27FC236}">
                <a16:creationId xmlns:a16="http://schemas.microsoft.com/office/drawing/2014/main" id="{489C6309-1C82-4099-BBF6-D09608B46E70}"/>
              </a:ext>
            </a:extLst>
          </p:cNvPr>
          <p:cNvPicPr>
            <a:picLocks noChangeAspect="1"/>
          </p:cNvPicPr>
          <p:nvPr/>
        </p:nvPicPr>
        <p:blipFill>
          <a:blip r:embed="rId4"/>
          <a:stretch>
            <a:fillRect/>
          </a:stretch>
        </p:blipFill>
        <p:spPr>
          <a:xfrm>
            <a:off x="1249546" y="6046473"/>
            <a:ext cx="1139054" cy="289243"/>
          </a:xfrm>
          <a:prstGeom prst="rect">
            <a:avLst/>
          </a:prstGeom>
        </p:spPr>
      </p:pic>
      <p:pic>
        <p:nvPicPr>
          <p:cNvPr id="13" name="Picture 12">
            <a:extLst>
              <a:ext uri="{FF2B5EF4-FFF2-40B4-BE49-F238E27FC236}">
                <a16:creationId xmlns:a16="http://schemas.microsoft.com/office/drawing/2014/main" id="{AFFA0556-2E35-4DB1-A1A8-C9D1640519D0}"/>
              </a:ext>
            </a:extLst>
          </p:cNvPr>
          <p:cNvPicPr>
            <a:picLocks noChangeAspect="1"/>
          </p:cNvPicPr>
          <p:nvPr/>
        </p:nvPicPr>
        <p:blipFill>
          <a:blip r:embed="rId5"/>
          <a:stretch>
            <a:fillRect/>
          </a:stretch>
        </p:blipFill>
        <p:spPr>
          <a:xfrm>
            <a:off x="1210932" y="6416267"/>
            <a:ext cx="2071029" cy="289242"/>
          </a:xfrm>
          <a:prstGeom prst="rect">
            <a:avLst/>
          </a:prstGeom>
        </p:spPr>
      </p:pic>
      <p:pic>
        <p:nvPicPr>
          <p:cNvPr id="10" name="Picture 9">
            <a:extLst>
              <a:ext uri="{FF2B5EF4-FFF2-40B4-BE49-F238E27FC236}">
                <a16:creationId xmlns:a16="http://schemas.microsoft.com/office/drawing/2014/main" id="{A926153C-4CCD-4B7E-B637-A630E2E16D55}"/>
              </a:ext>
            </a:extLst>
          </p:cNvPr>
          <p:cNvPicPr>
            <a:picLocks noChangeAspect="1"/>
          </p:cNvPicPr>
          <p:nvPr/>
        </p:nvPicPr>
        <p:blipFill>
          <a:blip r:embed="rId6"/>
          <a:stretch>
            <a:fillRect/>
          </a:stretch>
        </p:blipFill>
        <p:spPr>
          <a:xfrm>
            <a:off x="160840" y="6002536"/>
            <a:ext cx="959558" cy="666360"/>
          </a:xfrm>
          <a:prstGeom prst="rect">
            <a:avLst/>
          </a:prstGeom>
        </p:spPr>
      </p:pic>
      <p:sp>
        <p:nvSpPr>
          <p:cNvPr id="12" name="Subtitle 6">
            <a:extLst>
              <a:ext uri="{FF2B5EF4-FFF2-40B4-BE49-F238E27FC236}">
                <a16:creationId xmlns:a16="http://schemas.microsoft.com/office/drawing/2014/main" id="{1E985605-B5B8-43A0-94EF-A5A307F9C173}"/>
              </a:ext>
            </a:extLst>
          </p:cNvPr>
          <p:cNvSpPr txBox="1">
            <a:spLocks/>
          </p:cNvSpPr>
          <p:nvPr/>
        </p:nvSpPr>
        <p:spPr>
          <a:xfrm>
            <a:off x="8186859" y="6548463"/>
            <a:ext cx="5913120" cy="92337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b="1" dirty="0">
                <a:solidFill>
                  <a:schemeClr val="tx1"/>
                </a:solidFill>
              </a:rPr>
              <a:t>NIHR 3 Schools Seminar, 12</a:t>
            </a:r>
            <a:r>
              <a:rPr lang="en-GB" sz="1600" b="1" baseline="30000" dirty="0">
                <a:solidFill>
                  <a:schemeClr val="tx1"/>
                </a:solidFill>
              </a:rPr>
              <a:t>th</a:t>
            </a:r>
            <a:r>
              <a:rPr lang="en-GB" sz="1600" b="1" dirty="0">
                <a:solidFill>
                  <a:schemeClr val="tx1"/>
                </a:solidFill>
              </a:rPr>
              <a:t> Dec 22</a:t>
            </a:r>
            <a:endParaRPr lang="en-GB" sz="1600" dirty="0">
              <a:solidFill>
                <a:schemeClr val="tx1"/>
              </a:solidFill>
            </a:endParaRPr>
          </a:p>
        </p:txBody>
      </p:sp>
    </p:spTree>
    <p:extLst>
      <p:ext uri="{BB962C8B-B14F-4D97-AF65-F5344CB8AC3E}">
        <p14:creationId xmlns:p14="http://schemas.microsoft.com/office/powerpoint/2010/main" val="325060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9371-E9BE-4F0F-8975-312A45EB6809}"/>
              </a:ext>
            </a:extLst>
          </p:cNvPr>
          <p:cNvSpPr>
            <a:spLocks noGrp="1"/>
          </p:cNvSpPr>
          <p:nvPr>
            <p:ph type="title"/>
          </p:nvPr>
        </p:nvSpPr>
        <p:spPr>
          <a:xfrm>
            <a:off x="573897" y="413407"/>
            <a:ext cx="10515600" cy="865467"/>
          </a:xfrm>
        </p:spPr>
        <p:txBody>
          <a:bodyPr/>
          <a:lstStyle/>
          <a:p>
            <a:r>
              <a:rPr lang="en-GB" b="1" dirty="0"/>
              <a:t>Decision making for receiving paid home care </a:t>
            </a:r>
          </a:p>
        </p:txBody>
      </p:sp>
      <p:pic>
        <p:nvPicPr>
          <p:cNvPr id="4" name="Picture 2" descr="Majority of home care workers paid less than minimum wage">
            <a:extLst>
              <a:ext uri="{FF2B5EF4-FFF2-40B4-BE49-F238E27FC236}">
                <a16:creationId xmlns:a16="http://schemas.microsoft.com/office/drawing/2014/main" id="{BF019299-87CE-4902-B826-5F85D4096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97" y="1426222"/>
            <a:ext cx="5139847" cy="34912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Content Placeholder 4" descr="Higher PPE costs of care homes passed on to clients, UK charity says |  Society | The Guardian">
            <a:extLst>
              <a:ext uri="{FF2B5EF4-FFF2-40B4-BE49-F238E27FC236}">
                <a16:creationId xmlns:a16="http://schemas.microsoft.com/office/drawing/2014/main" id="{54CEEAF3-B5BB-466A-8117-14FD44E5343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664960" y="1426223"/>
            <a:ext cx="4726232" cy="354467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F1DE6B-0FD0-48A5-A238-7A7C492946C8}"/>
              </a:ext>
            </a:extLst>
          </p:cNvPr>
          <p:cNvSpPr txBox="1"/>
          <p:nvPr/>
        </p:nvSpPr>
        <p:spPr>
          <a:xfrm>
            <a:off x="6096000" y="6153428"/>
            <a:ext cx="4307840" cy="523220"/>
          </a:xfrm>
          <a:prstGeom prst="rect">
            <a:avLst/>
          </a:prstGeom>
          <a:noFill/>
        </p:spPr>
        <p:txBody>
          <a:bodyPr wrap="square" rtlCol="0">
            <a:spAutoFit/>
          </a:bodyPr>
          <a:lstStyle/>
          <a:p>
            <a:r>
              <a:rPr lang="en-GB" sz="1200" b="1" dirty="0">
                <a:solidFill>
                  <a:srgbClr val="002060"/>
                </a:solidFill>
              </a:rPr>
              <a:t>BMC Geriatrics (2020) </a:t>
            </a:r>
            <a:r>
              <a:rPr lang="en-GB" sz="1200" dirty="0" err="1">
                <a:solidFill>
                  <a:srgbClr val="002060"/>
                </a:solidFill>
              </a:rPr>
              <a:t>doi</a:t>
            </a:r>
            <a:r>
              <a:rPr lang="en-GB" sz="1200" dirty="0">
                <a:solidFill>
                  <a:srgbClr val="002060"/>
                </a:solidFill>
              </a:rPr>
              <a:t>: 10.1186/s12877-020-01719-0</a:t>
            </a:r>
            <a:endParaRPr lang="en-GB" sz="1400" dirty="0">
              <a:solidFill>
                <a:srgbClr val="002060"/>
              </a:solidFill>
            </a:endParaRPr>
          </a:p>
          <a:p>
            <a:endParaRPr lang="en-GB" sz="1600" dirty="0">
              <a:solidFill>
                <a:srgbClr val="0070C0"/>
              </a:solidFill>
            </a:endParaRPr>
          </a:p>
        </p:txBody>
      </p:sp>
      <p:pic>
        <p:nvPicPr>
          <p:cNvPr id="7" name="Picture 6">
            <a:extLst>
              <a:ext uri="{FF2B5EF4-FFF2-40B4-BE49-F238E27FC236}">
                <a16:creationId xmlns:a16="http://schemas.microsoft.com/office/drawing/2014/main" id="{85BA2F7F-BF3A-44DB-A890-420FC51C8BBB}"/>
              </a:ext>
            </a:extLst>
          </p:cNvPr>
          <p:cNvPicPr>
            <a:picLocks noChangeAspect="1"/>
          </p:cNvPicPr>
          <p:nvPr/>
        </p:nvPicPr>
        <p:blipFill>
          <a:blip r:embed="rId4"/>
          <a:stretch>
            <a:fillRect/>
          </a:stretch>
        </p:blipFill>
        <p:spPr>
          <a:xfrm>
            <a:off x="10574840" y="6114296"/>
            <a:ext cx="959558" cy="666360"/>
          </a:xfrm>
          <a:prstGeom prst="rect">
            <a:avLst/>
          </a:prstGeom>
        </p:spPr>
      </p:pic>
    </p:spTree>
    <p:extLst>
      <p:ext uri="{BB962C8B-B14F-4D97-AF65-F5344CB8AC3E}">
        <p14:creationId xmlns:p14="http://schemas.microsoft.com/office/powerpoint/2010/main" val="1947449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ising mental health awareness is good, but the hows and whys are  important too - BBC Science Focus Magazine">
            <a:extLst>
              <a:ext uri="{FF2B5EF4-FFF2-40B4-BE49-F238E27FC236}">
                <a16:creationId xmlns:a16="http://schemas.microsoft.com/office/drawing/2014/main" id="{27FD1B3D-BC36-4A19-A30D-2D629C40E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770" y="0"/>
            <a:ext cx="8953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A1340B-36D7-4092-94B5-D0BF4FE1C41B}"/>
              </a:ext>
            </a:extLst>
          </p:cNvPr>
          <p:cNvSpPr txBox="1"/>
          <p:nvPr/>
        </p:nvSpPr>
        <p:spPr>
          <a:xfrm>
            <a:off x="1473200" y="4480560"/>
            <a:ext cx="1484702" cy="523220"/>
          </a:xfrm>
          <a:prstGeom prst="rect">
            <a:avLst/>
          </a:prstGeom>
          <a:noFill/>
        </p:spPr>
        <p:txBody>
          <a:bodyPr wrap="none" rtlCol="0">
            <a:spAutoFit/>
          </a:bodyPr>
          <a:lstStyle/>
          <a:p>
            <a:r>
              <a:rPr lang="en-GB" sz="2800" b="1" dirty="0"/>
              <a:t>Anxiety</a:t>
            </a:r>
          </a:p>
        </p:txBody>
      </p:sp>
      <p:sp>
        <p:nvSpPr>
          <p:cNvPr id="6" name="TextBox 5">
            <a:extLst>
              <a:ext uri="{FF2B5EF4-FFF2-40B4-BE49-F238E27FC236}">
                <a16:creationId xmlns:a16="http://schemas.microsoft.com/office/drawing/2014/main" id="{98AEA4A8-8EB6-4C82-85A7-288610686F9E}"/>
              </a:ext>
            </a:extLst>
          </p:cNvPr>
          <p:cNvSpPr txBox="1"/>
          <p:nvPr/>
        </p:nvSpPr>
        <p:spPr>
          <a:xfrm>
            <a:off x="7792121" y="4480560"/>
            <a:ext cx="3180679" cy="523220"/>
          </a:xfrm>
          <a:prstGeom prst="rect">
            <a:avLst/>
          </a:prstGeom>
          <a:noFill/>
        </p:spPr>
        <p:txBody>
          <a:bodyPr wrap="none" rtlCol="0">
            <a:spAutoFit/>
          </a:bodyPr>
          <a:lstStyle/>
          <a:p>
            <a:r>
              <a:rPr lang="en-GB" sz="2800" b="1" dirty="0"/>
              <a:t>Mental well-being</a:t>
            </a:r>
          </a:p>
        </p:txBody>
      </p:sp>
      <p:sp>
        <p:nvSpPr>
          <p:cNvPr id="5" name="TextBox 4">
            <a:extLst>
              <a:ext uri="{FF2B5EF4-FFF2-40B4-BE49-F238E27FC236}">
                <a16:creationId xmlns:a16="http://schemas.microsoft.com/office/drawing/2014/main" id="{29A95DF7-429F-420E-A7EF-82E905F5BDAB}"/>
              </a:ext>
            </a:extLst>
          </p:cNvPr>
          <p:cNvSpPr txBox="1"/>
          <p:nvPr/>
        </p:nvSpPr>
        <p:spPr>
          <a:xfrm>
            <a:off x="599440" y="5003780"/>
            <a:ext cx="3711272" cy="369332"/>
          </a:xfrm>
          <a:prstGeom prst="rect">
            <a:avLst/>
          </a:prstGeom>
          <a:noFill/>
        </p:spPr>
        <p:txBody>
          <a:bodyPr wrap="none" rtlCol="0">
            <a:spAutoFit/>
          </a:bodyPr>
          <a:lstStyle/>
          <a:p>
            <a:r>
              <a:rPr lang="en-GB" dirty="0"/>
              <a:t>People with dementia, older adults</a:t>
            </a:r>
          </a:p>
        </p:txBody>
      </p:sp>
      <p:sp>
        <p:nvSpPr>
          <p:cNvPr id="8" name="TextBox 7">
            <a:extLst>
              <a:ext uri="{FF2B5EF4-FFF2-40B4-BE49-F238E27FC236}">
                <a16:creationId xmlns:a16="http://schemas.microsoft.com/office/drawing/2014/main" id="{F9C7D18E-959F-4C9F-AFFA-A3B81EBF54F4}"/>
              </a:ext>
            </a:extLst>
          </p:cNvPr>
          <p:cNvSpPr txBox="1"/>
          <p:nvPr/>
        </p:nvSpPr>
        <p:spPr>
          <a:xfrm>
            <a:off x="7911544" y="4971514"/>
            <a:ext cx="2941831" cy="369332"/>
          </a:xfrm>
          <a:prstGeom prst="rect">
            <a:avLst/>
          </a:prstGeom>
          <a:noFill/>
        </p:spPr>
        <p:txBody>
          <a:bodyPr wrap="none" rtlCol="0">
            <a:spAutoFit/>
          </a:bodyPr>
          <a:lstStyle/>
          <a:p>
            <a:r>
              <a:rPr lang="en-GB" dirty="0"/>
              <a:t>Unpaid carers, older adults</a:t>
            </a:r>
          </a:p>
        </p:txBody>
      </p:sp>
      <p:pic>
        <p:nvPicPr>
          <p:cNvPr id="3" name="Picture 2">
            <a:extLst>
              <a:ext uri="{FF2B5EF4-FFF2-40B4-BE49-F238E27FC236}">
                <a16:creationId xmlns:a16="http://schemas.microsoft.com/office/drawing/2014/main" id="{452BCD04-9FE3-4218-A914-106746EBE65B}"/>
              </a:ext>
            </a:extLst>
          </p:cNvPr>
          <p:cNvPicPr>
            <a:picLocks noChangeAspect="1"/>
          </p:cNvPicPr>
          <p:nvPr/>
        </p:nvPicPr>
        <p:blipFill>
          <a:blip r:embed="rId3"/>
          <a:stretch>
            <a:fillRect/>
          </a:stretch>
        </p:blipFill>
        <p:spPr>
          <a:xfrm>
            <a:off x="4253772" y="4971514"/>
            <a:ext cx="3386315" cy="1819693"/>
          </a:xfrm>
          <a:prstGeom prst="rect">
            <a:avLst/>
          </a:prstGeom>
        </p:spPr>
      </p:pic>
    </p:spTree>
    <p:extLst>
      <p:ext uri="{BB962C8B-B14F-4D97-AF65-F5344CB8AC3E}">
        <p14:creationId xmlns:p14="http://schemas.microsoft.com/office/powerpoint/2010/main" val="2101326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F954-2BF9-4ECD-A933-3B7827DC30DA}"/>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58609EFC-A037-491E-A455-E6C18E6CA84A}"/>
              </a:ext>
            </a:extLst>
          </p:cNvPr>
          <p:cNvPicPr>
            <a:picLocks noGrp="1" noChangeAspect="1"/>
          </p:cNvPicPr>
          <p:nvPr>
            <p:ph idx="1"/>
          </p:nvPr>
        </p:nvPicPr>
        <p:blipFill>
          <a:blip r:embed="rId2">
            <a:duotone>
              <a:schemeClr val="bg2">
                <a:shade val="45000"/>
                <a:satMod val="135000"/>
              </a:schemeClr>
              <a:prstClr val="white"/>
            </a:duotone>
          </a:blip>
          <a:stretch>
            <a:fillRect/>
          </a:stretch>
        </p:blipFill>
        <p:spPr>
          <a:xfrm>
            <a:off x="0" y="-825618"/>
            <a:ext cx="12192000" cy="8128666"/>
          </a:xfrm>
        </p:spPr>
      </p:pic>
      <p:pic>
        <p:nvPicPr>
          <p:cNvPr id="8" name="Picture 7">
            <a:extLst>
              <a:ext uri="{FF2B5EF4-FFF2-40B4-BE49-F238E27FC236}">
                <a16:creationId xmlns:a16="http://schemas.microsoft.com/office/drawing/2014/main" id="{8C8DF2C6-C058-4128-96F5-349E3F139192}"/>
              </a:ext>
            </a:extLst>
          </p:cNvPr>
          <p:cNvPicPr>
            <a:picLocks noChangeAspect="1"/>
          </p:cNvPicPr>
          <p:nvPr/>
        </p:nvPicPr>
        <p:blipFill>
          <a:blip r:embed="rId3"/>
          <a:stretch>
            <a:fillRect/>
          </a:stretch>
        </p:blipFill>
        <p:spPr>
          <a:xfrm>
            <a:off x="341655" y="365127"/>
            <a:ext cx="4245192" cy="5994400"/>
          </a:xfrm>
          <a:prstGeom prst="rect">
            <a:avLst/>
          </a:prstGeom>
        </p:spPr>
      </p:pic>
      <p:sp>
        <p:nvSpPr>
          <p:cNvPr id="7" name="Content Placeholder 2">
            <a:extLst>
              <a:ext uri="{FF2B5EF4-FFF2-40B4-BE49-F238E27FC236}">
                <a16:creationId xmlns:a16="http://schemas.microsoft.com/office/drawing/2014/main" id="{52B31957-E538-448C-99CE-E3F1164C1D71}"/>
              </a:ext>
            </a:extLst>
          </p:cNvPr>
          <p:cNvSpPr txBox="1">
            <a:spLocks/>
          </p:cNvSpPr>
          <p:nvPr/>
        </p:nvSpPr>
        <p:spPr>
          <a:xfrm>
            <a:off x="7524733" y="2953210"/>
            <a:ext cx="4228280" cy="310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t>No support for carers in terms of care provision</a:t>
            </a:r>
          </a:p>
          <a:p>
            <a:r>
              <a:rPr lang="en-GB" sz="2400" b="1" dirty="0"/>
              <a:t>Generally poor mental well-being</a:t>
            </a:r>
          </a:p>
          <a:p>
            <a:r>
              <a:rPr lang="en-GB" sz="2400" b="1" dirty="0"/>
              <a:t>Reductions in mental well-being linked to reductions in social care access</a:t>
            </a:r>
          </a:p>
          <a:p>
            <a:endParaRPr lang="en-GB" dirty="0"/>
          </a:p>
        </p:txBody>
      </p:sp>
      <p:pic>
        <p:nvPicPr>
          <p:cNvPr id="9" name="Picture 8">
            <a:extLst>
              <a:ext uri="{FF2B5EF4-FFF2-40B4-BE49-F238E27FC236}">
                <a16:creationId xmlns:a16="http://schemas.microsoft.com/office/drawing/2014/main" id="{D97AD227-2D4D-40F4-BAD1-FCEFE3DA1E20}"/>
              </a:ext>
            </a:extLst>
          </p:cNvPr>
          <p:cNvPicPr>
            <a:picLocks noChangeAspect="1"/>
          </p:cNvPicPr>
          <p:nvPr/>
        </p:nvPicPr>
        <p:blipFill>
          <a:blip r:embed="rId4"/>
          <a:stretch>
            <a:fillRect/>
          </a:stretch>
        </p:blipFill>
        <p:spPr>
          <a:xfrm>
            <a:off x="9833537" y="5725847"/>
            <a:ext cx="2358463" cy="1267359"/>
          </a:xfrm>
          <a:prstGeom prst="rect">
            <a:avLst/>
          </a:prstGeom>
        </p:spPr>
      </p:pic>
    </p:spTree>
    <p:extLst>
      <p:ext uri="{BB962C8B-B14F-4D97-AF65-F5344CB8AC3E}">
        <p14:creationId xmlns:p14="http://schemas.microsoft.com/office/powerpoint/2010/main" val="180952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4C74-7255-41BA-87C3-4695B38C173B}"/>
              </a:ext>
            </a:extLst>
          </p:cNvPr>
          <p:cNvSpPr>
            <a:spLocks noGrp="1"/>
          </p:cNvSpPr>
          <p:nvPr>
            <p:ph type="title"/>
          </p:nvPr>
        </p:nvSpPr>
        <p:spPr/>
        <p:txBody>
          <a:bodyPr/>
          <a:lstStyle/>
          <a:p>
            <a:r>
              <a:rPr lang="en-GB" b="1" dirty="0"/>
              <a:t>From community to care home during COVID-19</a:t>
            </a:r>
          </a:p>
        </p:txBody>
      </p:sp>
      <p:sp>
        <p:nvSpPr>
          <p:cNvPr id="3" name="Content Placeholder 2">
            <a:extLst>
              <a:ext uri="{FF2B5EF4-FFF2-40B4-BE49-F238E27FC236}">
                <a16:creationId xmlns:a16="http://schemas.microsoft.com/office/drawing/2014/main" id="{F73BF766-30AD-4033-8775-A31BC5B5D758}"/>
              </a:ext>
            </a:extLst>
          </p:cNvPr>
          <p:cNvSpPr>
            <a:spLocks noGrp="1"/>
          </p:cNvSpPr>
          <p:nvPr>
            <p:ph idx="1"/>
          </p:nvPr>
        </p:nvSpPr>
        <p:spPr/>
        <p:txBody>
          <a:bodyPr>
            <a:normAutofit/>
          </a:bodyPr>
          <a:lstStyle/>
          <a:p>
            <a:pPr marL="0" indent="0" algn="r">
              <a:lnSpc>
                <a:spcPct val="150000"/>
              </a:lnSpc>
              <a:buNone/>
            </a:pPr>
            <a:r>
              <a:rPr lang="en-GB" sz="1800" dirty="0">
                <a:solidFill>
                  <a:schemeClr val="tx1"/>
                </a:solidFill>
                <a:latin typeface="Trebuchet MS" panose="020B0603020202020204" pitchFamily="34" charset="0"/>
              </a:rPr>
              <a:t>“she [PLWD] got that bad I had to put her in a home because I couldn’t cope with her and my mum and dad because she just wanted to stay at home and didn’t want to come to the groups and mix. So I can see the impact of going out to groups and staying in because she went downhill” </a:t>
            </a:r>
            <a:r>
              <a:rPr lang="en-GB" sz="1800" b="1" dirty="0">
                <a:solidFill>
                  <a:schemeClr val="tx1"/>
                </a:solidFill>
                <a:latin typeface="Trebuchet MS" panose="020B0603020202020204" pitchFamily="34" charset="0"/>
              </a:rPr>
              <a:t>Female carer (daughter)</a:t>
            </a:r>
            <a:endParaRPr lang="en-GB" sz="1800" dirty="0">
              <a:solidFill>
                <a:schemeClr val="tx1"/>
              </a:solidFill>
              <a:latin typeface="Trebuchet MS" panose="020B0603020202020204" pitchFamily="34" charset="0"/>
            </a:endParaRPr>
          </a:p>
        </p:txBody>
      </p:sp>
      <p:pic>
        <p:nvPicPr>
          <p:cNvPr id="5" name="Picture 4">
            <a:extLst>
              <a:ext uri="{FF2B5EF4-FFF2-40B4-BE49-F238E27FC236}">
                <a16:creationId xmlns:a16="http://schemas.microsoft.com/office/drawing/2014/main" id="{530D3564-937C-417E-987A-B43454FA17D2}"/>
              </a:ext>
            </a:extLst>
          </p:cNvPr>
          <p:cNvPicPr>
            <a:picLocks noChangeAspect="1"/>
          </p:cNvPicPr>
          <p:nvPr/>
        </p:nvPicPr>
        <p:blipFill>
          <a:blip r:embed="rId2"/>
          <a:stretch>
            <a:fillRect/>
          </a:stretch>
        </p:blipFill>
        <p:spPr>
          <a:xfrm>
            <a:off x="838200" y="3055046"/>
            <a:ext cx="4666151" cy="2905170"/>
          </a:xfrm>
          <a:prstGeom prst="rect">
            <a:avLst/>
          </a:prstGeom>
        </p:spPr>
      </p:pic>
      <p:pic>
        <p:nvPicPr>
          <p:cNvPr id="6" name="Content Placeholder 4" descr="Higher PPE costs of care homes passed on to clients, UK charity says |  Society | The Guardian">
            <a:extLst>
              <a:ext uri="{FF2B5EF4-FFF2-40B4-BE49-F238E27FC236}">
                <a16:creationId xmlns:a16="http://schemas.microsoft.com/office/drawing/2014/main" id="{82151C86-D56A-49BC-B740-33046481E4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3680" y="3322309"/>
            <a:ext cx="3698240" cy="2773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5B83012-B357-43CE-8A6A-D2D08979A4FD}"/>
              </a:ext>
            </a:extLst>
          </p:cNvPr>
          <p:cNvPicPr>
            <a:picLocks noChangeAspect="1"/>
          </p:cNvPicPr>
          <p:nvPr/>
        </p:nvPicPr>
        <p:blipFill>
          <a:blip r:embed="rId4"/>
          <a:stretch>
            <a:fillRect/>
          </a:stretch>
        </p:blipFill>
        <p:spPr>
          <a:xfrm>
            <a:off x="10574840" y="6114296"/>
            <a:ext cx="959558" cy="666360"/>
          </a:xfrm>
          <a:prstGeom prst="rect">
            <a:avLst/>
          </a:prstGeom>
        </p:spPr>
      </p:pic>
    </p:spTree>
    <p:extLst>
      <p:ext uri="{BB962C8B-B14F-4D97-AF65-F5344CB8AC3E}">
        <p14:creationId xmlns:p14="http://schemas.microsoft.com/office/powerpoint/2010/main" val="1481348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e home works to give visitors a voice | Harrogate Advertiser">
            <a:extLst>
              <a:ext uri="{FF2B5EF4-FFF2-40B4-BE49-F238E27FC236}">
                <a16:creationId xmlns:a16="http://schemas.microsoft.com/office/drawing/2014/main" id="{3AFF6DA2-3D72-4205-B462-A17F7EC9F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79158" cy="6085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412646-7AEE-4710-B275-9A8BB29B935C}"/>
              </a:ext>
            </a:extLst>
          </p:cNvPr>
          <p:cNvSpPr txBox="1"/>
          <p:nvPr/>
        </p:nvSpPr>
        <p:spPr>
          <a:xfrm>
            <a:off x="9251332" y="1532631"/>
            <a:ext cx="1313949" cy="400110"/>
          </a:xfrm>
          <a:prstGeom prst="rect">
            <a:avLst/>
          </a:prstGeom>
          <a:noFill/>
        </p:spPr>
        <p:txBody>
          <a:bodyPr wrap="none" rtlCol="0">
            <a:spAutoFit/>
          </a:bodyPr>
          <a:lstStyle/>
          <a:p>
            <a:r>
              <a:rPr lang="en-GB" sz="2000" b="1" dirty="0">
                <a:latin typeface="Trebuchet MS" panose="020B0603020202020204" pitchFamily="34" charset="0"/>
              </a:rPr>
              <a:t>Pod visits</a:t>
            </a:r>
          </a:p>
        </p:txBody>
      </p:sp>
      <p:sp>
        <p:nvSpPr>
          <p:cNvPr id="6" name="TextBox 5">
            <a:extLst>
              <a:ext uri="{FF2B5EF4-FFF2-40B4-BE49-F238E27FC236}">
                <a16:creationId xmlns:a16="http://schemas.microsoft.com/office/drawing/2014/main" id="{FC0E8CA3-2A9B-4DDA-B2D2-5C6ADD1AC228}"/>
              </a:ext>
            </a:extLst>
          </p:cNvPr>
          <p:cNvSpPr txBox="1"/>
          <p:nvPr/>
        </p:nvSpPr>
        <p:spPr>
          <a:xfrm>
            <a:off x="9249279" y="2197705"/>
            <a:ext cx="1744388" cy="400110"/>
          </a:xfrm>
          <a:prstGeom prst="rect">
            <a:avLst/>
          </a:prstGeom>
          <a:noFill/>
        </p:spPr>
        <p:txBody>
          <a:bodyPr wrap="none" rtlCol="0">
            <a:spAutoFit/>
          </a:bodyPr>
          <a:lstStyle/>
          <a:p>
            <a:r>
              <a:rPr lang="en-GB" sz="2000" b="1" dirty="0">
                <a:latin typeface="Trebuchet MS" panose="020B0603020202020204" pitchFamily="34" charset="0"/>
              </a:rPr>
              <a:t>Garden visits</a:t>
            </a:r>
          </a:p>
        </p:txBody>
      </p:sp>
      <p:sp>
        <p:nvSpPr>
          <p:cNvPr id="7" name="TextBox 6">
            <a:extLst>
              <a:ext uri="{FF2B5EF4-FFF2-40B4-BE49-F238E27FC236}">
                <a16:creationId xmlns:a16="http://schemas.microsoft.com/office/drawing/2014/main" id="{31FF7F15-28B2-4A70-9D73-C2E5BA5A6207}"/>
              </a:ext>
            </a:extLst>
          </p:cNvPr>
          <p:cNvSpPr txBox="1"/>
          <p:nvPr/>
        </p:nvSpPr>
        <p:spPr>
          <a:xfrm>
            <a:off x="9251332" y="2882246"/>
            <a:ext cx="1829347" cy="400110"/>
          </a:xfrm>
          <a:prstGeom prst="rect">
            <a:avLst/>
          </a:prstGeom>
          <a:noFill/>
        </p:spPr>
        <p:txBody>
          <a:bodyPr wrap="none" rtlCol="0">
            <a:spAutoFit/>
          </a:bodyPr>
          <a:lstStyle/>
          <a:p>
            <a:r>
              <a:rPr lang="en-GB" sz="2000" b="1" dirty="0">
                <a:latin typeface="Trebuchet MS" panose="020B0603020202020204" pitchFamily="34" charset="0"/>
              </a:rPr>
              <a:t>Window visits</a:t>
            </a:r>
          </a:p>
        </p:txBody>
      </p:sp>
      <p:sp>
        <p:nvSpPr>
          <p:cNvPr id="8" name="TextBox 7">
            <a:extLst>
              <a:ext uri="{FF2B5EF4-FFF2-40B4-BE49-F238E27FC236}">
                <a16:creationId xmlns:a16="http://schemas.microsoft.com/office/drawing/2014/main" id="{2FC95F87-60BB-4AC9-8B25-FE9718D3EACD}"/>
              </a:ext>
            </a:extLst>
          </p:cNvPr>
          <p:cNvSpPr txBox="1"/>
          <p:nvPr/>
        </p:nvSpPr>
        <p:spPr>
          <a:xfrm>
            <a:off x="9280186" y="5470706"/>
            <a:ext cx="1800493" cy="400110"/>
          </a:xfrm>
          <a:prstGeom prst="rect">
            <a:avLst/>
          </a:prstGeom>
          <a:noFill/>
        </p:spPr>
        <p:txBody>
          <a:bodyPr wrap="none" rtlCol="0">
            <a:spAutoFit/>
          </a:bodyPr>
          <a:lstStyle/>
          <a:p>
            <a:r>
              <a:rPr lang="en-GB" sz="2000" b="1" dirty="0">
                <a:latin typeface="Trebuchet MS" panose="020B0603020202020204" pitchFamily="34" charset="0"/>
              </a:rPr>
              <a:t>Remote visits</a:t>
            </a:r>
          </a:p>
        </p:txBody>
      </p:sp>
      <p:sp>
        <p:nvSpPr>
          <p:cNvPr id="9" name="TextBox 8">
            <a:extLst>
              <a:ext uri="{FF2B5EF4-FFF2-40B4-BE49-F238E27FC236}">
                <a16:creationId xmlns:a16="http://schemas.microsoft.com/office/drawing/2014/main" id="{D8D78B57-7978-43AB-9B69-12C6280EA62F}"/>
              </a:ext>
            </a:extLst>
          </p:cNvPr>
          <p:cNvSpPr txBox="1"/>
          <p:nvPr/>
        </p:nvSpPr>
        <p:spPr>
          <a:xfrm>
            <a:off x="9251332" y="3544626"/>
            <a:ext cx="1470274" cy="400110"/>
          </a:xfrm>
          <a:prstGeom prst="rect">
            <a:avLst/>
          </a:prstGeom>
          <a:noFill/>
        </p:spPr>
        <p:txBody>
          <a:bodyPr wrap="none" rtlCol="0">
            <a:spAutoFit/>
          </a:bodyPr>
          <a:lstStyle/>
          <a:p>
            <a:r>
              <a:rPr lang="en-GB" sz="2000" b="1" dirty="0" err="1">
                <a:latin typeface="Trebuchet MS" panose="020B0603020202020204" pitchFamily="34" charset="0"/>
              </a:rPr>
              <a:t>EoLC</a:t>
            </a:r>
            <a:r>
              <a:rPr lang="en-GB" sz="2000" b="1" dirty="0">
                <a:latin typeface="Trebuchet MS" panose="020B0603020202020204" pitchFamily="34" charset="0"/>
              </a:rPr>
              <a:t> visits</a:t>
            </a:r>
          </a:p>
        </p:txBody>
      </p:sp>
      <p:pic>
        <p:nvPicPr>
          <p:cNvPr id="10" name="Picture 9">
            <a:extLst>
              <a:ext uri="{FF2B5EF4-FFF2-40B4-BE49-F238E27FC236}">
                <a16:creationId xmlns:a16="http://schemas.microsoft.com/office/drawing/2014/main" id="{9BAE690E-4039-472E-87FC-F797898EA73F}"/>
              </a:ext>
            </a:extLst>
          </p:cNvPr>
          <p:cNvPicPr>
            <a:picLocks noChangeAspect="1"/>
          </p:cNvPicPr>
          <p:nvPr/>
        </p:nvPicPr>
        <p:blipFill>
          <a:blip r:embed="rId3"/>
          <a:stretch>
            <a:fillRect/>
          </a:stretch>
        </p:blipFill>
        <p:spPr>
          <a:xfrm>
            <a:off x="10574840" y="6114296"/>
            <a:ext cx="959558" cy="666360"/>
          </a:xfrm>
          <a:prstGeom prst="rect">
            <a:avLst/>
          </a:prstGeom>
        </p:spPr>
      </p:pic>
      <p:pic>
        <p:nvPicPr>
          <p:cNvPr id="3" name="Picture 2">
            <a:extLst>
              <a:ext uri="{FF2B5EF4-FFF2-40B4-BE49-F238E27FC236}">
                <a16:creationId xmlns:a16="http://schemas.microsoft.com/office/drawing/2014/main" id="{4933940B-30ED-4195-9B81-2FBF840146DD}"/>
              </a:ext>
            </a:extLst>
          </p:cNvPr>
          <p:cNvPicPr>
            <a:picLocks noChangeAspect="1"/>
          </p:cNvPicPr>
          <p:nvPr/>
        </p:nvPicPr>
        <p:blipFill>
          <a:blip r:embed="rId4"/>
          <a:stretch>
            <a:fillRect/>
          </a:stretch>
        </p:blipFill>
        <p:spPr>
          <a:xfrm>
            <a:off x="5526221" y="6145370"/>
            <a:ext cx="874580" cy="635286"/>
          </a:xfrm>
          <a:prstGeom prst="rect">
            <a:avLst/>
          </a:prstGeom>
        </p:spPr>
      </p:pic>
      <p:sp>
        <p:nvSpPr>
          <p:cNvPr id="11" name="TextBox 10">
            <a:extLst>
              <a:ext uri="{FF2B5EF4-FFF2-40B4-BE49-F238E27FC236}">
                <a16:creationId xmlns:a16="http://schemas.microsoft.com/office/drawing/2014/main" id="{0DE89CFD-CF4B-4A46-ADA2-E8AE5BB5A006}"/>
              </a:ext>
            </a:extLst>
          </p:cNvPr>
          <p:cNvSpPr txBox="1"/>
          <p:nvPr/>
        </p:nvSpPr>
        <p:spPr>
          <a:xfrm>
            <a:off x="6764671" y="6185866"/>
            <a:ext cx="4157330" cy="523220"/>
          </a:xfrm>
          <a:prstGeom prst="rect">
            <a:avLst/>
          </a:prstGeom>
          <a:noFill/>
        </p:spPr>
        <p:txBody>
          <a:bodyPr wrap="square" rtlCol="0">
            <a:spAutoFit/>
          </a:bodyPr>
          <a:lstStyle/>
          <a:p>
            <a:r>
              <a:rPr lang="en-GB" sz="1400" b="1" dirty="0">
                <a:solidFill>
                  <a:srgbClr val="0070C0"/>
                </a:solidFill>
              </a:rPr>
              <a:t>Giebel, Hanna, Cannon et al., 2022. Age &amp; Ageing</a:t>
            </a:r>
          </a:p>
        </p:txBody>
      </p:sp>
    </p:spTree>
    <p:extLst>
      <p:ext uri="{BB962C8B-B14F-4D97-AF65-F5344CB8AC3E}">
        <p14:creationId xmlns:p14="http://schemas.microsoft.com/office/powerpoint/2010/main" val="160391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 care home residents in England should be allowed Covid-secure visits  says government">
            <a:extLst>
              <a:ext uri="{FF2B5EF4-FFF2-40B4-BE49-F238E27FC236}">
                <a16:creationId xmlns:a16="http://schemas.microsoft.com/office/drawing/2014/main" id="{EA63803E-4E09-47CD-9522-8023E6C0D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
            <a:ext cx="7467600" cy="60807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E303179-B3A1-4275-91DD-A26442B613AA}"/>
              </a:ext>
            </a:extLst>
          </p:cNvPr>
          <p:cNvSpPr/>
          <p:nvPr/>
        </p:nvSpPr>
        <p:spPr>
          <a:xfrm>
            <a:off x="716280" y="1743218"/>
            <a:ext cx="3870960" cy="3371564"/>
          </a:xfrm>
          <a:prstGeom prst="rect">
            <a:avLst/>
          </a:prstGeom>
        </p:spPr>
        <p:txBody>
          <a:bodyPr wrap="square">
            <a:spAutoFit/>
          </a:bodyPr>
          <a:lstStyle/>
          <a:p>
            <a:pPr algn="r">
              <a:lnSpc>
                <a:spcPct val="150000"/>
              </a:lnSpc>
              <a:spcAft>
                <a:spcPts val="0"/>
              </a:spcAft>
            </a:pPr>
            <a:r>
              <a:rPr lang="en-GB" i="1" dirty="0">
                <a:latin typeface="Arial" panose="020B0604020202020204" pitchFamily="34" charset="0"/>
                <a:ea typeface="Calibri" panose="020F0502020204030204" pitchFamily="34" charset="0"/>
                <a:cs typeface="Times New Roman" panose="02020603050405020304" pitchFamily="18" charset="0"/>
              </a:rPr>
              <a:t>“so initially we had essential visitors for somebody who was end of life care and then we kind of allowed people to come in as essential visitors for people who were just unwell generally sort of for their mental health.” </a:t>
            </a:r>
            <a:r>
              <a:rPr lang="en-GB" b="1" i="1" dirty="0">
                <a:latin typeface="Arial" panose="020B0604020202020204" pitchFamily="34" charset="0"/>
                <a:ea typeface="Calibri" panose="020F0502020204030204" pitchFamily="34" charset="0"/>
                <a:cs typeface="Times New Roman" panose="02020603050405020304" pitchFamily="18" charset="0"/>
              </a:rPr>
              <a:t>ID06, female CH staff</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9CF5081D-ACD0-4DB0-B1AA-8D848A404B0F}"/>
              </a:ext>
            </a:extLst>
          </p:cNvPr>
          <p:cNvSpPr>
            <a:spLocks noGrp="1"/>
          </p:cNvSpPr>
          <p:nvPr>
            <p:ph type="title"/>
          </p:nvPr>
        </p:nvSpPr>
        <p:spPr>
          <a:xfrm>
            <a:off x="-86833" y="173741"/>
            <a:ext cx="10515600" cy="865467"/>
          </a:xfrm>
        </p:spPr>
        <p:txBody>
          <a:bodyPr>
            <a:normAutofit/>
          </a:bodyPr>
          <a:lstStyle/>
          <a:p>
            <a:r>
              <a:rPr lang="en-GB" sz="2800" b="1" dirty="0"/>
              <a:t>Changes to visitation rights</a:t>
            </a:r>
          </a:p>
        </p:txBody>
      </p:sp>
      <p:pic>
        <p:nvPicPr>
          <p:cNvPr id="8" name="Picture 7">
            <a:extLst>
              <a:ext uri="{FF2B5EF4-FFF2-40B4-BE49-F238E27FC236}">
                <a16:creationId xmlns:a16="http://schemas.microsoft.com/office/drawing/2014/main" id="{64914588-2B7A-458B-B7A8-6072CA8C4D1C}"/>
              </a:ext>
            </a:extLst>
          </p:cNvPr>
          <p:cNvPicPr>
            <a:picLocks noChangeAspect="1"/>
          </p:cNvPicPr>
          <p:nvPr/>
        </p:nvPicPr>
        <p:blipFill>
          <a:blip r:embed="rId3"/>
          <a:stretch>
            <a:fillRect/>
          </a:stretch>
        </p:blipFill>
        <p:spPr>
          <a:xfrm>
            <a:off x="10574840" y="6114296"/>
            <a:ext cx="959558" cy="666360"/>
          </a:xfrm>
          <a:prstGeom prst="rect">
            <a:avLst/>
          </a:prstGeom>
        </p:spPr>
      </p:pic>
    </p:spTree>
    <p:extLst>
      <p:ext uri="{BB962C8B-B14F-4D97-AF65-F5344CB8AC3E}">
        <p14:creationId xmlns:p14="http://schemas.microsoft.com/office/powerpoint/2010/main" val="2664128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cument icon - Circle Icons">
            <a:extLst>
              <a:ext uri="{FF2B5EF4-FFF2-40B4-BE49-F238E27FC236}">
                <a16:creationId xmlns:a16="http://schemas.microsoft.com/office/drawing/2014/main" id="{9F922FEB-8500-41BC-AFE1-489DDAE2F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1158" y="56896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E1D1D22-34C3-4F31-8960-E49BB1C27C99}"/>
              </a:ext>
            </a:extLst>
          </p:cNvPr>
          <p:cNvSpPr/>
          <p:nvPr/>
        </p:nvSpPr>
        <p:spPr>
          <a:xfrm>
            <a:off x="3434080" y="3298319"/>
            <a:ext cx="8117840" cy="2534027"/>
          </a:xfrm>
          <a:prstGeom prst="rect">
            <a:avLst/>
          </a:prstGeom>
        </p:spPr>
        <p:txBody>
          <a:bodyPr wrap="square">
            <a:spAutoFit/>
          </a:bodyPr>
          <a:lstStyle/>
          <a:p>
            <a:pPr algn="r">
              <a:lnSpc>
                <a:spcPct val="150000"/>
              </a:lnSpc>
            </a:pPr>
            <a:r>
              <a:rPr lang="en-GB" i="1" dirty="0">
                <a:latin typeface="Arial" panose="020B0604020202020204" pitchFamily="34" charset="0"/>
                <a:ea typeface="Calibri" panose="020F0502020204030204" pitchFamily="34" charset="0"/>
              </a:rPr>
              <a:t>“the acting services team manager says that video consultations at this present stage is the right strategy. But surely when I was driving through with my brother there were other family members who were visiting their relatives. So, some members in the care home were given access to their relatives, whereas our family we were not given access so I don’t know why that would be.” </a:t>
            </a:r>
            <a:r>
              <a:rPr lang="en-GB" b="1" i="1" dirty="0">
                <a:latin typeface="Arial" panose="020B0604020202020204" pitchFamily="34" charset="0"/>
                <a:ea typeface="Calibri" panose="020F0502020204030204" pitchFamily="34" charset="0"/>
              </a:rPr>
              <a:t>ID19, male family carer, son</a:t>
            </a:r>
            <a:endParaRPr lang="en-GB" dirty="0"/>
          </a:p>
        </p:txBody>
      </p:sp>
      <p:sp>
        <p:nvSpPr>
          <p:cNvPr id="5" name="Title 1">
            <a:extLst>
              <a:ext uri="{FF2B5EF4-FFF2-40B4-BE49-F238E27FC236}">
                <a16:creationId xmlns:a16="http://schemas.microsoft.com/office/drawing/2014/main" id="{74F75B08-CE11-47C6-B3BD-CF270E5F9425}"/>
              </a:ext>
            </a:extLst>
          </p:cNvPr>
          <p:cNvSpPr>
            <a:spLocks noGrp="1"/>
          </p:cNvSpPr>
          <p:nvPr>
            <p:ph type="title"/>
          </p:nvPr>
        </p:nvSpPr>
        <p:spPr>
          <a:xfrm>
            <a:off x="349102" y="347482"/>
            <a:ext cx="10515600" cy="865467"/>
          </a:xfrm>
        </p:spPr>
        <p:txBody>
          <a:bodyPr/>
          <a:lstStyle/>
          <a:p>
            <a:r>
              <a:rPr lang="en-GB" b="1" dirty="0"/>
              <a:t>Lack of communication</a:t>
            </a:r>
          </a:p>
        </p:txBody>
      </p:sp>
      <p:pic>
        <p:nvPicPr>
          <p:cNvPr id="6" name="Picture 5">
            <a:extLst>
              <a:ext uri="{FF2B5EF4-FFF2-40B4-BE49-F238E27FC236}">
                <a16:creationId xmlns:a16="http://schemas.microsoft.com/office/drawing/2014/main" id="{A8D7651A-C807-41D5-854D-141B46A54B9E}"/>
              </a:ext>
            </a:extLst>
          </p:cNvPr>
          <p:cNvPicPr>
            <a:picLocks noChangeAspect="1"/>
          </p:cNvPicPr>
          <p:nvPr/>
        </p:nvPicPr>
        <p:blipFill>
          <a:blip r:embed="rId3"/>
          <a:stretch>
            <a:fillRect/>
          </a:stretch>
        </p:blipFill>
        <p:spPr>
          <a:xfrm>
            <a:off x="10574840" y="6114296"/>
            <a:ext cx="959558" cy="666360"/>
          </a:xfrm>
          <a:prstGeom prst="rect">
            <a:avLst/>
          </a:prstGeom>
        </p:spPr>
      </p:pic>
    </p:spTree>
    <p:extLst>
      <p:ext uri="{BB962C8B-B14F-4D97-AF65-F5344CB8AC3E}">
        <p14:creationId xmlns:p14="http://schemas.microsoft.com/office/powerpoint/2010/main" val="466454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7502-0690-4047-B79F-E66EB364E61A}"/>
              </a:ext>
            </a:extLst>
          </p:cNvPr>
          <p:cNvSpPr>
            <a:spLocks noGrp="1"/>
          </p:cNvSpPr>
          <p:nvPr>
            <p:ph type="title"/>
          </p:nvPr>
        </p:nvSpPr>
        <p:spPr/>
        <p:txBody>
          <a:bodyPr/>
          <a:lstStyle/>
          <a:p>
            <a:r>
              <a:rPr lang="en-GB" b="1" dirty="0"/>
              <a:t>Guilt</a:t>
            </a:r>
          </a:p>
        </p:txBody>
      </p:sp>
      <p:sp>
        <p:nvSpPr>
          <p:cNvPr id="4" name="Speech Bubble: Oval 3">
            <a:extLst>
              <a:ext uri="{FF2B5EF4-FFF2-40B4-BE49-F238E27FC236}">
                <a16:creationId xmlns:a16="http://schemas.microsoft.com/office/drawing/2014/main" id="{BAF34CB8-AAF5-468D-A6B9-8AB20D228466}"/>
              </a:ext>
            </a:extLst>
          </p:cNvPr>
          <p:cNvSpPr/>
          <p:nvPr/>
        </p:nvSpPr>
        <p:spPr>
          <a:xfrm>
            <a:off x="6432461" y="517453"/>
            <a:ext cx="4337139" cy="3485588"/>
          </a:xfrm>
          <a:prstGeom prst="wedgeEllipseCallout">
            <a:avLst>
              <a:gd name="adj1" fmla="val -51052"/>
              <a:gd name="adj2" fmla="val 846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“know the whole thing is bizarre but it’s also exceptionally distressing and although this sounds a bit dramatic I have this overwhelming feeling that I've abandoned him.”</a:t>
            </a:r>
          </a:p>
        </p:txBody>
      </p:sp>
      <p:sp>
        <p:nvSpPr>
          <p:cNvPr id="5" name="Speech Bubble: Oval 4">
            <a:extLst>
              <a:ext uri="{FF2B5EF4-FFF2-40B4-BE49-F238E27FC236}">
                <a16:creationId xmlns:a16="http://schemas.microsoft.com/office/drawing/2014/main" id="{8E8B4316-40A6-445C-9E3D-2CCC08D75729}"/>
              </a:ext>
            </a:extLst>
          </p:cNvPr>
          <p:cNvSpPr/>
          <p:nvPr/>
        </p:nvSpPr>
        <p:spPr>
          <a:xfrm>
            <a:off x="1308042" y="1414131"/>
            <a:ext cx="4451498" cy="3944678"/>
          </a:xfrm>
          <a:prstGeom prst="wedgeEllipseCallout">
            <a:avLst>
              <a:gd name="adj1" fmla="val 43867"/>
              <a:gd name="adj2" fmla="val 6215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“we've abandoned her and I was sort of feeling obligated really in a lot of ways to go every week at least just so my mum knew we were there, but I could no longer do that and it was quite stressful for me to feel sort of like I should be going to see her and I couldn’t.”</a:t>
            </a:r>
          </a:p>
        </p:txBody>
      </p:sp>
      <p:pic>
        <p:nvPicPr>
          <p:cNvPr id="6" name="Picture 5">
            <a:extLst>
              <a:ext uri="{FF2B5EF4-FFF2-40B4-BE49-F238E27FC236}">
                <a16:creationId xmlns:a16="http://schemas.microsoft.com/office/drawing/2014/main" id="{C39DC8E5-E1BC-43D7-B52C-14ABA83BAF81}"/>
              </a:ext>
            </a:extLst>
          </p:cNvPr>
          <p:cNvPicPr>
            <a:picLocks noChangeAspect="1"/>
          </p:cNvPicPr>
          <p:nvPr/>
        </p:nvPicPr>
        <p:blipFill>
          <a:blip r:embed="rId2"/>
          <a:stretch>
            <a:fillRect/>
          </a:stretch>
        </p:blipFill>
        <p:spPr>
          <a:xfrm>
            <a:off x="7398447" y="6107732"/>
            <a:ext cx="788624" cy="602140"/>
          </a:xfrm>
          <a:prstGeom prst="rect">
            <a:avLst/>
          </a:prstGeom>
          <a:ln w="19050">
            <a:noFill/>
          </a:ln>
        </p:spPr>
      </p:pic>
      <p:sp>
        <p:nvSpPr>
          <p:cNvPr id="7" name="TextBox 6">
            <a:extLst>
              <a:ext uri="{FF2B5EF4-FFF2-40B4-BE49-F238E27FC236}">
                <a16:creationId xmlns:a16="http://schemas.microsoft.com/office/drawing/2014/main" id="{B94E9B5F-5A6A-421A-B8DE-058B30F9D1B0}"/>
              </a:ext>
            </a:extLst>
          </p:cNvPr>
          <p:cNvSpPr txBox="1"/>
          <p:nvPr/>
        </p:nvSpPr>
        <p:spPr>
          <a:xfrm>
            <a:off x="8187071" y="6160369"/>
            <a:ext cx="4157330" cy="523220"/>
          </a:xfrm>
          <a:prstGeom prst="rect">
            <a:avLst/>
          </a:prstGeom>
          <a:noFill/>
        </p:spPr>
        <p:txBody>
          <a:bodyPr wrap="square" rtlCol="0">
            <a:spAutoFit/>
          </a:bodyPr>
          <a:lstStyle/>
          <a:p>
            <a:r>
              <a:rPr lang="en-GB" sz="1400" b="1" dirty="0">
                <a:solidFill>
                  <a:srgbClr val="0070C0"/>
                </a:solidFill>
              </a:rPr>
              <a:t>Giebel, Hanna, Marlow et al. 2022 Journal of Advanced Nursing, doi:10.1111/jan.15181</a:t>
            </a:r>
          </a:p>
        </p:txBody>
      </p:sp>
    </p:spTree>
    <p:extLst>
      <p:ext uri="{BB962C8B-B14F-4D97-AF65-F5344CB8AC3E}">
        <p14:creationId xmlns:p14="http://schemas.microsoft.com/office/powerpoint/2010/main" val="1033667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2EA5-314F-4881-9C1C-3A33668BE427}"/>
              </a:ext>
            </a:extLst>
          </p:cNvPr>
          <p:cNvSpPr>
            <a:spLocks noGrp="1"/>
          </p:cNvSpPr>
          <p:nvPr>
            <p:ph type="title"/>
          </p:nvPr>
        </p:nvSpPr>
        <p:spPr/>
        <p:txBody>
          <a:bodyPr/>
          <a:lstStyle/>
          <a:p>
            <a:r>
              <a:rPr lang="en-GB" b="1" dirty="0"/>
              <a:t>Relationship</a:t>
            </a:r>
            <a:r>
              <a:rPr lang="en-GB" dirty="0"/>
              <a:t> </a:t>
            </a:r>
            <a:r>
              <a:rPr lang="en-GB" b="1" dirty="0"/>
              <a:t>breakdowns</a:t>
            </a:r>
          </a:p>
        </p:txBody>
      </p:sp>
      <p:cxnSp>
        <p:nvCxnSpPr>
          <p:cNvPr id="5" name="Straight Connector 4">
            <a:extLst>
              <a:ext uri="{FF2B5EF4-FFF2-40B4-BE49-F238E27FC236}">
                <a16:creationId xmlns:a16="http://schemas.microsoft.com/office/drawing/2014/main" id="{B60FBC98-58E9-4153-9353-C5083579C373}"/>
              </a:ext>
            </a:extLst>
          </p:cNvPr>
          <p:cNvCxnSpPr>
            <a:cxnSpLocks/>
          </p:cNvCxnSpPr>
          <p:nvPr/>
        </p:nvCxnSpPr>
        <p:spPr>
          <a:xfrm>
            <a:off x="6049925" y="1414130"/>
            <a:ext cx="46075" cy="4401879"/>
          </a:xfrm>
          <a:prstGeom prst="line">
            <a:avLst/>
          </a:prstGeom>
          <a:ln w="19050"/>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0A07B18-702F-4AC6-959B-4FF631418D84}"/>
              </a:ext>
            </a:extLst>
          </p:cNvPr>
          <p:cNvPicPr>
            <a:picLocks noChangeAspect="1"/>
          </p:cNvPicPr>
          <p:nvPr/>
        </p:nvPicPr>
        <p:blipFill>
          <a:blip r:embed="rId2"/>
          <a:stretch>
            <a:fillRect/>
          </a:stretch>
        </p:blipFill>
        <p:spPr>
          <a:xfrm>
            <a:off x="1634116" y="1594883"/>
            <a:ext cx="3393311" cy="3393311"/>
          </a:xfrm>
          <a:prstGeom prst="rect">
            <a:avLst/>
          </a:prstGeom>
        </p:spPr>
      </p:pic>
      <p:pic>
        <p:nvPicPr>
          <p:cNvPr id="10" name="Picture 9">
            <a:extLst>
              <a:ext uri="{FF2B5EF4-FFF2-40B4-BE49-F238E27FC236}">
                <a16:creationId xmlns:a16="http://schemas.microsoft.com/office/drawing/2014/main" id="{1FEB7A07-9574-4CDB-83F8-6CEF7F95652E}"/>
              </a:ext>
            </a:extLst>
          </p:cNvPr>
          <p:cNvPicPr>
            <a:picLocks noChangeAspect="1"/>
          </p:cNvPicPr>
          <p:nvPr/>
        </p:nvPicPr>
        <p:blipFill>
          <a:blip r:embed="rId3"/>
          <a:stretch>
            <a:fillRect/>
          </a:stretch>
        </p:blipFill>
        <p:spPr>
          <a:xfrm>
            <a:off x="7017793" y="1414130"/>
            <a:ext cx="4061219" cy="4061219"/>
          </a:xfrm>
          <a:prstGeom prst="rect">
            <a:avLst/>
          </a:prstGeom>
        </p:spPr>
      </p:pic>
      <p:sp>
        <p:nvSpPr>
          <p:cNvPr id="11" name="Speech Bubble: Oval 10">
            <a:extLst>
              <a:ext uri="{FF2B5EF4-FFF2-40B4-BE49-F238E27FC236}">
                <a16:creationId xmlns:a16="http://schemas.microsoft.com/office/drawing/2014/main" id="{00070218-1745-4684-A584-B06718580372}"/>
              </a:ext>
            </a:extLst>
          </p:cNvPr>
          <p:cNvSpPr/>
          <p:nvPr/>
        </p:nvSpPr>
        <p:spPr>
          <a:xfrm>
            <a:off x="4150242" y="1594883"/>
            <a:ext cx="3891516" cy="3157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2">
                    <a:lumMod val="85000"/>
                    <a:lumOff val="15000"/>
                  </a:schemeClr>
                </a:solidFill>
              </a:rPr>
              <a:t>“it just got to be like a happy lounge into this blanket of sadness and depression and when you're wearing facemasks as well residents can't see that smile and you're unrecognisable.” </a:t>
            </a:r>
            <a:r>
              <a:rPr lang="en-GB" sz="1600" b="1" i="1" dirty="0">
                <a:solidFill>
                  <a:schemeClr val="tx2">
                    <a:lumMod val="85000"/>
                    <a:lumOff val="15000"/>
                  </a:schemeClr>
                </a:solidFill>
              </a:rPr>
              <a:t>Activity coordinator</a:t>
            </a:r>
          </a:p>
        </p:txBody>
      </p:sp>
      <p:pic>
        <p:nvPicPr>
          <p:cNvPr id="7" name="Picture 6">
            <a:extLst>
              <a:ext uri="{FF2B5EF4-FFF2-40B4-BE49-F238E27FC236}">
                <a16:creationId xmlns:a16="http://schemas.microsoft.com/office/drawing/2014/main" id="{F1ECBE22-103C-4CF6-BE35-71D59C889942}"/>
              </a:ext>
            </a:extLst>
          </p:cNvPr>
          <p:cNvPicPr>
            <a:picLocks noChangeAspect="1"/>
          </p:cNvPicPr>
          <p:nvPr/>
        </p:nvPicPr>
        <p:blipFill>
          <a:blip r:embed="rId4"/>
          <a:stretch>
            <a:fillRect/>
          </a:stretch>
        </p:blipFill>
        <p:spPr>
          <a:xfrm>
            <a:off x="10574840" y="6114296"/>
            <a:ext cx="959558" cy="666360"/>
          </a:xfrm>
          <a:prstGeom prst="rect">
            <a:avLst/>
          </a:prstGeom>
        </p:spPr>
      </p:pic>
    </p:spTree>
    <p:extLst>
      <p:ext uri="{BB962C8B-B14F-4D97-AF65-F5344CB8AC3E}">
        <p14:creationId xmlns:p14="http://schemas.microsoft.com/office/powerpoint/2010/main" val="34303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850B2-DA06-4B75-BDA9-E3875C7CEEE4}"/>
              </a:ext>
            </a:extLst>
          </p:cNvPr>
          <p:cNvSpPr/>
          <p:nvPr/>
        </p:nvSpPr>
        <p:spPr>
          <a:xfrm>
            <a:off x="0" y="0"/>
            <a:ext cx="12192000" cy="6126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are homes and COVID-19: ensuring visits are as safe as possible | RCNi">
            <a:extLst>
              <a:ext uri="{FF2B5EF4-FFF2-40B4-BE49-F238E27FC236}">
                <a16:creationId xmlns:a16="http://schemas.microsoft.com/office/drawing/2014/main" id="{841F4E74-8C57-4B7E-81E5-B41B58E06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8585200" cy="515112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ACC992-B802-42DD-8A09-048FE5B59E77}"/>
              </a:ext>
            </a:extLst>
          </p:cNvPr>
          <p:cNvSpPr txBox="1"/>
          <p:nvPr/>
        </p:nvSpPr>
        <p:spPr>
          <a:xfrm>
            <a:off x="8906301" y="2567801"/>
            <a:ext cx="2737059" cy="1200329"/>
          </a:xfrm>
          <a:prstGeom prst="rect">
            <a:avLst/>
          </a:prstGeom>
          <a:noFill/>
        </p:spPr>
        <p:txBody>
          <a:bodyPr wrap="square" rtlCol="0">
            <a:spAutoFit/>
          </a:bodyPr>
          <a:lstStyle/>
          <a:p>
            <a:r>
              <a:rPr lang="en-GB" sz="2400" b="1" dirty="0"/>
              <a:t>From frustration to anger in relatives</a:t>
            </a:r>
          </a:p>
        </p:txBody>
      </p:sp>
      <p:pic>
        <p:nvPicPr>
          <p:cNvPr id="5" name="Picture 4">
            <a:extLst>
              <a:ext uri="{FF2B5EF4-FFF2-40B4-BE49-F238E27FC236}">
                <a16:creationId xmlns:a16="http://schemas.microsoft.com/office/drawing/2014/main" id="{50D5DFF6-CE17-42D4-9292-905A3D3EE300}"/>
              </a:ext>
            </a:extLst>
          </p:cNvPr>
          <p:cNvPicPr>
            <a:picLocks noChangeAspect="1"/>
          </p:cNvPicPr>
          <p:nvPr/>
        </p:nvPicPr>
        <p:blipFill>
          <a:blip r:embed="rId3"/>
          <a:stretch>
            <a:fillRect/>
          </a:stretch>
        </p:blipFill>
        <p:spPr>
          <a:xfrm>
            <a:off x="11072141" y="6159693"/>
            <a:ext cx="959558" cy="666360"/>
          </a:xfrm>
          <a:prstGeom prst="rect">
            <a:avLst/>
          </a:prstGeom>
        </p:spPr>
      </p:pic>
      <p:pic>
        <p:nvPicPr>
          <p:cNvPr id="7" name="Picture 6">
            <a:extLst>
              <a:ext uri="{FF2B5EF4-FFF2-40B4-BE49-F238E27FC236}">
                <a16:creationId xmlns:a16="http://schemas.microsoft.com/office/drawing/2014/main" id="{F075838F-3FAB-4DF2-B1C2-197278297233}"/>
              </a:ext>
            </a:extLst>
          </p:cNvPr>
          <p:cNvPicPr>
            <a:picLocks noChangeAspect="1"/>
          </p:cNvPicPr>
          <p:nvPr/>
        </p:nvPicPr>
        <p:blipFill>
          <a:blip r:embed="rId4"/>
          <a:stretch>
            <a:fillRect/>
          </a:stretch>
        </p:blipFill>
        <p:spPr>
          <a:xfrm>
            <a:off x="8585200" y="4072144"/>
            <a:ext cx="3606800" cy="2753910"/>
          </a:xfrm>
          <a:prstGeom prst="rect">
            <a:avLst/>
          </a:prstGeom>
          <a:ln w="19050">
            <a:noFill/>
          </a:ln>
          <a:effectLst>
            <a:softEdge rad="31750"/>
          </a:effectLst>
        </p:spPr>
      </p:pic>
    </p:spTree>
    <p:extLst>
      <p:ext uri="{BB962C8B-B14F-4D97-AF65-F5344CB8AC3E}">
        <p14:creationId xmlns:p14="http://schemas.microsoft.com/office/powerpoint/2010/main" val="1707914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6D1EE1-F08A-4EEC-A199-3AA157B813BA}"/>
              </a:ext>
            </a:extLst>
          </p:cNvPr>
          <p:cNvSpPr>
            <a:spLocks noGrp="1"/>
          </p:cNvSpPr>
          <p:nvPr>
            <p:ph idx="1"/>
          </p:nvPr>
        </p:nvSpPr>
        <p:spPr>
          <a:xfrm>
            <a:off x="350520" y="2502604"/>
            <a:ext cx="2443480" cy="4256453"/>
          </a:xfrm>
        </p:spPr>
        <p:txBody>
          <a:bodyPr>
            <a:normAutofit/>
          </a:bodyPr>
          <a:lstStyle/>
          <a:p>
            <a:r>
              <a:rPr lang="en-GB" sz="1800" dirty="0"/>
              <a:t>April 22-Sept 23</a:t>
            </a:r>
          </a:p>
          <a:p>
            <a:r>
              <a:rPr lang="en-GB" sz="1800" dirty="0"/>
              <a:t>Interviews</a:t>
            </a:r>
          </a:p>
          <a:p>
            <a:r>
              <a:rPr lang="en-GB" sz="1800" dirty="0"/>
              <a:t>Focus groups</a:t>
            </a:r>
          </a:p>
          <a:p>
            <a:r>
              <a:rPr lang="en-GB" sz="1800" dirty="0"/>
              <a:t>Co-production workshops</a:t>
            </a:r>
          </a:p>
          <a:p>
            <a:r>
              <a:rPr lang="en-GB" sz="1800" dirty="0"/>
              <a:t>Training courses</a:t>
            </a:r>
          </a:p>
        </p:txBody>
      </p:sp>
      <p:pic>
        <p:nvPicPr>
          <p:cNvPr id="4" name="Picture 3">
            <a:extLst>
              <a:ext uri="{FF2B5EF4-FFF2-40B4-BE49-F238E27FC236}">
                <a16:creationId xmlns:a16="http://schemas.microsoft.com/office/drawing/2014/main" id="{3D2B339C-15B4-48D3-B4C0-8F57088ECE62}"/>
              </a:ext>
            </a:extLst>
          </p:cNvPr>
          <p:cNvPicPr>
            <a:picLocks noChangeAspect="1"/>
          </p:cNvPicPr>
          <p:nvPr/>
        </p:nvPicPr>
        <p:blipFill>
          <a:blip r:embed="rId2"/>
          <a:stretch>
            <a:fillRect/>
          </a:stretch>
        </p:blipFill>
        <p:spPr>
          <a:xfrm>
            <a:off x="10991534" y="6181220"/>
            <a:ext cx="830782" cy="576932"/>
          </a:xfrm>
          <a:prstGeom prst="rect">
            <a:avLst/>
          </a:prstGeom>
        </p:spPr>
      </p:pic>
      <p:pic>
        <p:nvPicPr>
          <p:cNvPr id="2050" name="Picture 2" descr="Full screen preview">
            <a:extLst>
              <a:ext uri="{FF2B5EF4-FFF2-40B4-BE49-F238E27FC236}">
                <a16:creationId xmlns:a16="http://schemas.microsoft.com/office/drawing/2014/main" id="{9B8271D5-EDA8-4420-BA99-5AE15AA31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49" y="0"/>
            <a:ext cx="10439603" cy="69494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D5F121B-B98A-465F-A6DF-3B7569691A68}"/>
              </a:ext>
            </a:extLst>
          </p:cNvPr>
          <p:cNvSpPr txBox="1">
            <a:spLocks/>
          </p:cNvSpPr>
          <p:nvPr/>
        </p:nvSpPr>
        <p:spPr>
          <a:xfrm>
            <a:off x="475934" y="278934"/>
            <a:ext cx="10515600" cy="865467"/>
          </a:xfrm>
          <a:prstGeom prst="rect">
            <a:avLst/>
          </a:prstGeom>
          <a:solidFill>
            <a:schemeClr val="bg1">
              <a:lumMod val="95000"/>
            </a:schemeClr>
          </a:solidFill>
          <a:effectLst>
            <a:softEdge rad="63500"/>
          </a:effectLst>
        </p:spPr>
        <p:txBody>
          <a:bodyPr vert="horz" lIns="91440" tIns="45720" rIns="91440" bIns="45720" rtlCol="0" anchor="ctr">
            <a:normAutofit fontScale="52500" lnSpcReduction="20000"/>
          </a:bodyPr>
          <a:lstStyle>
            <a:lvl1pPr algn="l" defTabSz="914377" rtl="0" eaLnBrk="1" latinLnBrk="0" hangingPunct="1">
              <a:lnSpc>
                <a:spcPct val="90000"/>
              </a:lnSpc>
              <a:spcBef>
                <a:spcPct val="0"/>
              </a:spcBef>
              <a:buNone/>
              <a:defRPr sz="3200" kern="1200">
                <a:solidFill>
                  <a:srgbClr val="193E72"/>
                </a:solidFill>
                <a:latin typeface="+mj-lt"/>
                <a:ea typeface="+mj-ea"/>
                <a:cs typeface="+mj-cs"/>
              </a:defRPr>
            </a:lvl1pPr>
          </a:lstStyle>
          <a:p>
            <a:br>
              <a:rPr lang="en-GB" dirty="0"/>
            </a:br>
            <a:r>
              <a:rPr lang="en-GB" b="1" dirty="0"/>
              <a:t>Unmet mental health needs of unpaid and paid carers for older adults with and without dementia</a:t>
            </a:r>
            <a:br>
              <a:rPr lang="en-GB" dirty="0"/>
            </a:br>
            <a:endParaRPr lang="en-GB" b="1" dirty="0"/>
          </a:p>
        </p:txBody>
      </p:sp>
    </p:spTree>
    <p:extLst>
      <p:ext uri="{BB962C8B-B14F-4D97-AF65-F5344CB8AC3E}">
        <p14:creationId xmlns:p14="http://schemas.microsoft.com/office/powerpoint/2010/main" val="4222042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5FC6EF-639D-4339-900D-DBE93EDD2537}"/>
              </a:ext>
            </a:extLst>
          </p:cNvPr>
          <p:cNvSpPr>
            <a:spLocks noGrp="1"/>
          </p:cNvSpPr>
          <p:nvPr>
            <p:ph idx="1"/>
          </p:nvPr>
        </p:nvSpPr>
        <p:spPr>
          <a:xfrm>
            <a:off x="646815" y="1881963"/>
            <a:ext cx="2553586" cy="3633109"/>
          </a:xfrm>
        </p:spPr>
        <p:txBody>
          <a:bodyPr>
            <a:normAutofit/>
          </a:bodyPr>
          <a:lstStyle/>
          <a:p>
            <a:pPr marL="0" indent="0">
              <a:buNone/>
            </a:pPr>
            <a:r>
              <a:rPr lang="en-GB" sz="2000" i="1" dirty="0"/>
              <a:t>“It’s increased stress levels and it’s increased our work. Whereas previously if I was working say Monday to Friday I could switch off. But now I’m pretty much working seven days a week.”</a:t>
            </a:r>
          </a:p>
        </p:txBody>
      </p:sp>
      <p:pic>
        <p:nvPicPr>
          <p:cNvPr id="4" name="Picture 2" descr="Care homes and COVID-19: study points to pressures nursing staff felt at  height of pandemic | RCNi">
            <a:extLst>
              <a:ext uri="{FF2B5EF4-FFF2-40B4-BE49-F238E27FC236}">
                <a16:creationId xmlns:a16="http://schemas.microsoft.com/office/drawing/2014/main" id="{E88AA852-4AB1-4285-BECB-33064DD80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8747" y="0"/>
            <a:ext cx="10176933" cy="610616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A720FDB-2BC6-458A-A84B-80BD4B230913}"/>
              </a:ext>
            </a:extLst>
          </p:cNvPr>
          <p:cNvSpPr>
            <a:spLocks noGrp="1"/>
          </p:cNvSpPr>
          <p:nvPr>
            <p:ph type="title"/>
          </p:nvPr>
        </p:nvSpPr>
        <p:spPr>
          <a:xfrm>
            <a:off x="497958" y="459816"/>
            <a:ext cx="10515600" cy="865467"/>
          </a:xfrm>
        </p:spPr>
        <p:txBody>
          <a:bodyPr/>
          <a:lstStyle/>
          <a:p>
            <a:r>
              <a:rPr lang="en-GB" b="1" dirty="0"/>
              <a:t>Carer</a:t>
            </a:r>
            <a:r>
              <a:rPr lang="en-GB" dirty="0"/>
              <a:t> </a:t>
            </a:r>
            <a:r>
              <a:rPr lang="en-GB" b="1" dirty="0"/>
              <a:t>burnout</a:t>
            </a:r>
          </a:p>
        </p:txBody>
      </p:sp>
      <p:pic>
        <p:nvPicPr>
          <p:cNvPr id="6" name="Picture 5">
            <a:extLst>
              <a:ext uri="{FF2B5EF4-FFF2-40B4-BE49-F238E27FC236}">
                <a16:creationId xmlns:a16="http://schemas.microsoft.com/office/drawing/2014/main" id="{D203C2D6-F948-471F-AC5C-76B6E034E093}"/>
              </a:ext>
            </a:extLst>
          </p:cNvPr>
          <p:cNvPicPr>
            <a:picLocks noChangeAspect="1"/>
          </p:cNvPicPr>
          <p:nvPr/>
        </p:nvPicPr>
        <p:blipFill>
          <a:blip r:embed="rId3"/>
          <a:stretch>
            <a:fillRect/>
          </a:stretch>
        </p:blipFill>
        <p:spPr>
          <a:xfrm>
            <a:off x="11072141" y="6159693"/>
            <a:ext cx="959558" cy="666360"/>
          </a:xfrm>
          <a:prstGeom prst="rect">
            <a:avLst/>
          </a:prstGeom>
        </p:spPr>
      </p:pic>
    </p:spTree>
    <p:extLst>
      <p:ext uri="{BB962C8B-B14F-4D97-AF65-F5344CB8AC3E}">
        <p14:creationId xmlns:p14="http://schemas.microsoft.com/office/powerpoint/2010/main" val="292547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F9D6-8A93-45F3-8D91-639C2E4038F1}"/>
              </a:ext>
            </a:extLst>
          </p:cNvPr>
          <p:cNvSpPr>
            <a:spLocks noGrp="1"/>
          </p:cNvSpPr>
          <p:nvPr>
            <p:ph type="title"/>
          </p:nvPr>
        </p:nvSpPr>
        <p:spPr>
          <a:xfrm>
            <a:off x="167640" y="475501"/>
            <a:ext cx="7137400" cy="1010093"/>
          </a:xfrm>
        </p:spPr>
        <p:txBody>
          <a:bodyPr>
            <a:normAutofit fontScale="90000"/>
          </a:bodyPr>
          <a:lstStyle/>
          <a:p>
            <a:r>
              <a:rPr lang="en-GB" b="1" dirty="0"/>
              <a:t>Systematic Review </a:t>
            </a:r>
            <a:r>
              <a:rPr lang="en-GB" dirty="0"/>
              <a:t>into effects of pandemic on people with dementia and unpaid carers</a:t>
            </a:r>
          </a:p>
        </p:txBody>
      </p:sp>
      <p:pic>
        <p:nvPicPr>
          <p:cNvPr id="5" name="Picture 4">
            <a:extLst>
              <a:ext uri="{FF2B5EF4-FFF2-40B4-BE49-F238E27FC236}">
                <a16:creationId xmlns:a16="http://schemas.microsoft.com/office/drawing/2014/main" id="{264C67F4-7DC0-45E4-AB99-BA88C27943BC}"/>
              </a:ext>
            </a:extLst>
          </p:cNvPr>
          <p:cNvPicPr>
            <a:picLocks noChangeAspect="1"/>
          </p:cNvPicPr>
          <p:nvPr/>
        </p:nvPicPr>
        <p:blipFill>
          <a:blip r:embed="rId2"/>
          <a:stretch>
            <a:fillRect/>
          </a:stretch>
        </p:blipFill>
        <p:spPr>
          <a:xfrm>
            <a:off x="7631430" y="0"/>
            <a:ext cx="4560570" cy="6858000"/>
          </a:xfrm>
          <a:prstGeom prst="rect">
            <a:avLst/>
          </a:prstGeom>
        </p:spPr>
      </p:pic>
      <p:sp>
        <p:nvSpPr>
          <p:cNvPr id="8" name="Oval 7">
            <a:extLst>
              <a:ext uri="{FF2B5EF4-FFF2-40B4-BE49-F238E27FC236}">
                <a16:creationId xmlns:a16="http://schemas.microsoft.com/office/drawing/2014/main" id="{1199176B-52F5-435D-96BF-B53B9A7AE777}"/>
              </a:ext>
            </a:extLst>
          </p:cNvPr>
          <p:cNvSpPr/>
          <p:nvPr/>
        </p:nvSpPr>
        <p:spPr>
          <a:xfrm>
            <a:off x="4130376" y="1397979"/>
            <a:ext cx="3014661" cy="1010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PROSPERO: </a:t>
            </a:r>
            <a:r>
              <a:rPr lang="en-GB" dirty="0">
                <a:solidFill>
                  <a:schemeClr val="tx2"/>
                </a:solidFill>
              </a:rPr>
              <a:t>CRD42021248050</a:t>
            </a:r>
          </a:p>
        </p:txBody>
      </p:sp>
      <p:sp>
        <p:nvSpPr>
          <p:cNvPr id="12" name="TextBox 11">
            <a:extLst>
              <a:ext uri="{FF2B5EF4-FFF2-40B4-BE49-F238E27FC236}">
                <a16:creationId xmlns:a16="http://schemas.microsoft.com/office/drawing/2014/main" id="{3AB4D16E-78DF-40CD-875E-1C472C5EEB2B}"/>
              </a:ext>
            </a:extLst>
          </p:cNvPr>
          <p:cNvSpPr txBox="1"/>
          <p:nvPr/>
        </p:nvSpPr>
        <p:spPr>
          <a:xfrm>
            <a:off x="1351279" y="3016788"/>
            <a:ext cx="5120641" cy="111440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dirty="0"/>
              <a:t>Health and mental health, cognition</a:t>
            </a:r>
          </a:p>
          <a:p>
            <a:pPr marL="285750" indent="-285750">
              <a:lnSpc>
                <a:spcPct val="200000"/>
              </a:lnSpc>
              <a:buFont typeface="Arial" panose="020B0604020202020204" pitchFamily="34" charset="0"/>
              <a:buChar char="•"/>
            </a:pPr>
            <a:r>
              <a:rPr lang="en-GB" dirty="0"/>
              <a:t>Social care access and use</a:t>
            </a:r>
          </a:p>
        </p:txBody>
      </p:sp>
      <p:sp>
        <p:nvSpPr>
          <p:cNvPr id="13" name="TextBox 12">
            <a:extLst>
              <a:ext uri="{FF2B5EF4-FFF2-40B4-BE49-F238E27FC236}">
                <a16:creationId xmlns:a16="http://schemas.microsoft.com/office/drawing/2014/main" id="{A5301BA4-224B-416A-8F76-AEB54ACA4641}"/>
              </a:ext>
            </a:extLst>
          </p:cNvPr>
          <p:cNvSpPr txBox="1"/>
          <p:nvPr/>
        </p:nvSpPr>
        <p:spPr>
          <a:xfrm>
            <a:off x="451821" y="5604841"/>
            <a:ext cx="7357110" cy="461665"/>
          </a:xfrm>
          <a:prstGeom prst="rect">
            <a:avLst/>
          </a:prstGeom>
          <a:noFill/>
        </p:spPr>
        <p:txBody>
          <a:bodyPr wrap="square" rtlCol="0">
            <a:spAutoFit/>
          </a:bodyPr>
          <a:lstStyle/>
          <a:p>
            <a:r>
              <a:rPr lang="en-GB" sz="1200" dirty="0">
                <a:solidFill>
                  <a:srgbClr val="002060"/>
                </a:solidFill>
              </a:rPr>
              <a:t>Katarzyna Lion, Aida Suarez-Gonzalez, Rene </a:t>
            </a:r>
            <a:r>
              <a:rPr lang="en-GB" sz="1200" dirty="0" err="1">
                <a:solidFill>
                  <a:srgbClr val="002060"/>
                </a:solidFill>
              </a:rPr>
              <a:t>Thyrian</a:t>
            </a:r>
            <a:r>
              <a:rPr lang="en-GB" sz="1200" dirty="0">
                <a:solidFill>
                  <a:srgbClr val="002060"/>
                </a:solidFill>
              </a:rPr>
              <a:t>, Catherine Talbot, Klara Lorenz, Emily Wharton, Jacqueline Cannon, Hilary </a:t>
            </a:r>
            <a:r>
              <a:rPr lang="en-GB" sz="1200" dirty="0" err="1">
                <a:solidFill>
                  <a:srgbClr val="002060"/>
                </a:solidFill>
              </a:rPr>
              <a:t>Tetlow</a:t>
            </a:r>
            <a:endParaRPr lang="en-GB" sz="1200" dirty="0">
              <a:solidFill>
                <a:srgbClr val="002060"/>
              </a:solidFill>
            </a:endParaRPr>
          </a:p>
        </p:txBody>
      </p:sp>
    </p:spTree>
    <p:extLst>
      <p:ext uri="{BB962C8B-B14F-4D97-AF65-F5344CB8AC3E}">
        <p14:creationId xmlns:p14="http://schemas.microsoft.com/office/powerpoint/2010/main" val="1002199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0AA74D-696B-448C-9282-1C4EBB0EDDFC}"/>
              </a:ext>
            </a:extLst>
          </p:cNvPr>
          <p:cNvPicPr>
            <a:picLocks noChangeAspect="1"/>
          </p:cNvPicPr>
          <p:nvPr/>
        </p:nvPicPr>
        <p:blipFill>
          <a:blip r:embed="rId2"/>
          <a:stretch>
            <a:fillRect/>
          </a:stretch>
        </p:blipFill>
        <p:spPr>
          <a:xfrm>
            <a:off x="1147484" y="456010"/>
            <a:ext cx="3796655" cy="5423794"/>
          </a:xfrm>
          <a:prstGeom prst="rect">
            <a:avLst/>
          </a:prstGeom>
        </p:spPr>
      </p:pic>
      <p:pic>
        <p:nvPicPr>
          <p:cNvPr id="9" name="Picture 8">
            <a:extLst>
              <a:ext uri="{FF2B5EF4-FFF2-40B4-BE49-F238E27FC236}">
                <a16:creationId xmlns:a16="http://schemas.microsoft.com/office/drawing/2014/main" id="{9F59BFAE-A43F-43B2-A5C3-5A61D2516844}"/>
              </a:ext>
            </a:extLst>
          </p:cNvPr>
          <p:cNvPicPr>
            <a:picLocks noChangeAspect="1"/>
          </p:cNvPicPr>
          <p:nvPr/>
        </p:nvPicPr>
        <p:blipFill>
          <a:blip r:embed="rId3"/>
          <a:stretch>
            <a:fillRect/>
          </a:stretch>
        </p:blipFill>
        <p:spPr>
          <a:xfrm>
            <a:off x="6186377" y="846118"/>
            <a:ext cx="4584405" cy="4584405"/>
          </a:xfrm>
          <a:prstGeom prst="rect">
            <a:avLst/>
          </a:prstGeom>
        </p:spPr>
      </p:pic>
      <p:sp>
        <p:nvSpPr>
          <p:cNvPr id="10" name="TextBox 9">
            <a:extLst>
              <a:ext uri="{FF2B5EF4-FFF2-40B4-BE49-F238E27FC236}">
                <a16:creationId xmlns:a16="http://schemas.microsoft.com/office/drawing/2014/main" id="{6F05F686-E2E2-4BF7-83BE-A19F6E79D381}"/>
              </a:ext>
            </a:extLst>
          </p:cNvPr>
          <p:cNvSpPr txBox="1"/>
          <p:nvPr/>
        </p:nvSpPr>
        <p:spPr>
          <a:xfrm>
            <a:off x="6186377" y="5510472"/>
            <a:ext cx="4608954" cy="369332"/>
          </a:xfrm>
          <a:prstGeom prst="rect">
            <a:avLst/>
          </a:prstGeom>
          <a:noFill/>
        </p:spPr>
        <p:txBody>
          <a:bodyPr wrap="none" rtlCol="0">
            <a:spAutoFit/>
          </a:bodyPr>
          <a:lstStyle/>
          <a:p>
            <a:r>
              <a:rPr lang="en-GB" b="1" dirty="0"/>
              <a:t>https://theageingscientist.podbean.com</a:t>
            </a:r>
            <a:endParaRPr lang="en-GB" dirty="0"/>
          </a:p>
        </p:txBody>
      </p:sp>
      <p:pic>
        <p:nvPicPr>
          <p:cNvPr id="6" name="Picture 5">
            <a:extLst>
              <a:ext uri="{FF2B5EF4-FFF2-40B4-BE49-F238E27FC236}">
                <a16:creationId xmlns:a16="http://schemas.microsoft.com/office/drawing/2014/main" id="{97F6A27C-C0FC-4E15-913E-E1916F1FEA2E}"/>
              </a:ext>
            </a:extLst>
          </p:cNvPr>
          <p:cNvPicPr>
            <a:picLocks noChangeAspect="1"/>
          </p:cNvPicPr>
          <p:nvPr/>
        </p:nvPicPr>
        <p:blipFill>
          <a:blip r:embed="rId4"/>
          <a:stretch>
            <a:fillRect/>
          </a:stretch>
        </p:blipFill>
        <p:spPr>
          <a:xfrm>
            <a:off x="10991534" y="6181220"/>
            <a:ext cx="830782" cy="576932"/>
          </a:xfrm>
          <a:prstGeom prst="rect">
            <a:avLst/>
          </a:prstGeom>
        </p:spPr>
      </p:pic>
    </p:spTree>
    <p:extLst>
      <p:ext uri="{BB962C8B-B14F-4D97-AF65-F5344CB8AC3E}">
        <p14:creationId xmlns:p14="http://schemas.microsoft.com/office/powerpoint/2010/main" val="3156796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D56FA1-CD4F-4A5A-8E8D-9F256134DFB9}"/>
              </a:ext>
            </a:extLst>
          </p:cNvPr>
          <p:cNvPicPr>
            <a:picLocks noGrp="1" noChangeAspect="1"/>
          </p:cNvPicPr>
          <p:nvPr>
            <p:ph idx="1"/>
          </p:nvPr>
        </p:nvPicPr>
        <p:blipFill>
          <a:blip r:embed="rId2">
            <a:lum bright="70000" contrast="-70000"/>
          </a:blip>
          <a:stretch>
            <a:fillRect/>
          </a:stretch>
        </p:blipFill>
        <p:spPr>
          <a:xfrm>
            <a:off x="4160555" y="0"/>
            <a:ext cx="8080742" cy="6060557"/>
          </a:xfrm>
        </p:spPr>
      </p:pic>
      <p:sp>
        <p:nvSpPr>
          <p:cNvPr id="6" name="Title 1">
            <a:extLst>
              <a:ext uri="{FF2B5EF4-FFF2-40B4-BE49-F238E27FC236}">
                <a16:creationId xmlns:a16="http://schemas.microsoft.com/office/drawing/2014/main" id="{898C73EF-6FEF-4AC7-A87D-130C52B7FD46}"/>
              </a:ext>
            </a:extLst>
          </p:cNvPr>
          <p:cNvSpPr txBox="1">
            <a:spLocks/>
          </p:cNvSpPr>
          <p:nvPr/>
        </p:nvSpPr>
        <p:spPr>
          <a:xfrm>
            <a:off x="10276367" y="6060557"/>
            <a:ext cx="1915633" cy="435935"/>
          </a:xfrm>
          <a:prstGeom prst="rect">
            <a:avLst/>
          </a:prstGeom>
        </p:spPr>
        <p:txBody>
          <a:bodyPr vert="horz" lIns="91440" tIns="45720" rIns="91440" bIns="45720" rtlCol="0" anchor="ctr">
            <a:normAutofit fontScale="47500" lnSpcReduction="20000"/>
          </a:bodyPr>
          <a:lstStyle>
            <a:lvl1pPr algn="l" defTabSz="914377" rtl="0" eaLnBrk="1" latinLnBrk="0" hangingPunct="1">
              <a:lnSpc>
                <a:spcPct val="90000"/>
              </a:lnSpc>
              <a:spcBef>
                <a:spcPct val="0"/>
              </a:spcBef>
              <a:buNone/>
              <a:defRPr sz="3200" kern="1200">
                <a:solidFill>
                  <a:srgbClr val="193E72"/>
                </a:solidFill>
                <a:latin typeface="+mj-lt"/>
                <a:ea typeface="+mj-ea"/>
                <a:cs typeface="+mj-cs"/>
              </a:defRPr>
            </a:lvl1pPr>
          </a:lstStyle>
          <a:p>
            <a:r>
              <a:rPr lang="en-GB" dirty="0"/>
              <a:t>Rights for Residents</a:t>
            </a:r>
          </a:p>
        </p:txBody>
      </p:sp>
      <p:sp>
        <p:nvSpPr>
          <p:cNvPr id="2" name="Title 1">
            <a:extLst>
              <a:ext uri="{FF2B5EF4-FFF2-40B4-BE49-F238E27FC236}">
                <a16:creationId xmlns:a16="http://schemas.microsoft.com/office/drawing/2014/main" id="{700812BA-A278-483C-B804-28AA5289B8B5}"/>
              </a:ext>
            </a:extLst>
          </p:cNvPr>
          <p:cNvSpPr>
            <a:spLocks noGrp="1"/>
          </p:cNvSpPr>
          <p:nvPr>
            <p:ph type="title"/>
          </p:nvPr>
        </p:nvSpPr>
        <p:spPr>
          <a:xfrm>
            <a:off x="508591" y="511856"/>
            <a:ext cx="10515600" cy="865467"/>
          </a:xfrm>
          <a:solidFill>
            <a:schemeClr val="bg1">
              <a:lumMod val="95000"/>
            </a:schemeClr>
          </a:solidFill>
          <a:effectLst>
            <a:softEdge rad="63500"/>
          </a:effectLst>
        </p:spPr>
        <p:txBody>
          <a:bodyPr>
            <a:normAutofit fontScale="90000"/>
          </a:bodyPr>
          <a:lstStyle/>
          <a:p>
            <a:br>
              <a:rPr lang="en-GB" dirty="0"/>
            </a:br>
            <a:r>
              <a:rPr lang="en-GB" b="1" dirty="0"/>
              <a:t>Unmet mental health needs of unpaid and paid carers for older adults with and without dementia</a:t>
            </a:r>
            <a:br>
              <a:rPr lang="en-GB" dirty="0"/>
            </a:br>
            <a:endParaRPr lang="en-GB" b="1" dirty="0"/>
          </a:p>
        </p:txBody>
      </p:sp>
      <p:pic>
        <p:nvPicPr>
          <p:cNvPr id="4" name="Graphic 3" descr="Chat">
            <a:extLst>
              <a:ext uri="{FF2B5EF4-FFF2-40B4-BE49-F238E27FC236}">
                <a16:creationId xmlns:a16="http://schemas.microsoft.com/office/drawing/2014/main" id="{AEE20127-8A74-4781-8A55-AFF6739BD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880" y="2115878"/>
            <a:ext cx="914400" cy="914400"/>
          </a:xfrm>
          <a:prstGeom prst="rect">
            <a:avLst/>
          </a:prstGeom>
        </p:spPr>
      </p:pic>
      <p:pic>
        <p:nvPicPr>
          <p:cNvPr id="9" name="Graphic 8" descr="Users">
            <a:extLst>
              <a:ext uri="{FF2B5EF4-FFF2-40B4-BE49-F238E27FC236}">
                <a16:creationId xmlns:a16="http://schemas.microsoft.com/office/drawing/2014/main" id="{280A6C85-0A3C-4FF0-80E5-60C084FE66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0880" y="4119880"/>
            <a:ext cx="914400" cy="914400"/>
          </a:xfrm>
          <a:prstGeom prst="rect">
            <a:avLst/>
          </a:prstGeom>
        </p:spPr>
      </p:pic>
      <p:sp>
        <p:nvSpPr>
          <p:cNvPr id="10" name="TextBox 9">
            <a:extLst>
              <a:ext uri="{FF2B5EF4-FFF2-40B4-BE49-F238E27FC236}">
                <a16:creationId xmlns:a16="http://schemas.microsoft.com/office/drawing/2014/main" id="{C46BB5EF-1903-4FE4-B1A5-CD4AE7D40BC1}"/>
              </a:ext>
            </a:extLst>
          </p:cNvPr>
          <p:cNvSpPr txBox="1"/>
          <p:nvPr/>
        </p:nvSpPr>
        <p:spPr>
          <a:xfrm>
            <a:off x="1772920" y="4221121"/>
            <a:ext cx="2219995" cy="646331"/>
          </a:xfrm>
          <a:prstGeom prst="rect">
            <a:avLst/>
          </a:prstGeom>
          <a:noFill/>
        </p:spPr>
        <p:txBody>
          <a:bodyPr wrap="square" rtlCol="0">
            <a:spAutoFit/>
          </a:bodyPr>
          <a:lstStyle/>
          <a:p>
            <a:r>
              <a:rPr lang="en-GB" dirty="0"/>
              <a:t>3 carers as public advisers</a:t>
            </a:r>
          </a:p>
        </p:txBody>
      </p:sp>
      <p:sp>
        <p:nvSpPr>
          <p:cNvPr id="11" name="TextBox 10">
            <a:extLst>
              <a:ext uri="{FF2B5EF4-FFF2-40B4-BE49-F238E27FC236}">
                <a16:creationId xmlns:a16="http://schemas.microsoft.com/office/drawing/2014/main" id="{80CD9C1B-0F35-49DF-833E-D8F5825681DD}"/>
              </a:ext>
            </a:extLst>
          </p:cNvPr>
          <p:cNvSpPr txBox="1"/>
          <p:nvPr/>
        </p:nvSpPr>
        <p:spPr>
          <a:xfrm>
            <a:off x="1772920" y="2249912"/>
            <a:ext cx="2219995" cy="646331"/>
          </a:xfrm>
          <a:prstGeom prst="rect">
            <a:avLst/>
          </a:prstGeom>
          <a:noFill/>
        </p:spPr>
        <p:txBody>
          <a:bodyPr wrap="square" rtlCol="0">
            <a:spAutoFit/>
          </a:bodyPr>
          <a:lstStyle/>
          <a:p>
            <a:r>
              <a:rPr lang="en-GB" dirty="0"/>
              <a:t>36 interviews (28 unpaid carers)</a:t>
            </a:r>
          </a:p>
        </p:txBody>
      </p:sp>
    </p:spTree>
    <p:extLst>
      <p:ext uri="{BB962C8B-B14F-4D97-AF65-F5344CB8AC3E}">
        <p14:creationId xmlns:p14="http://schemas.microsoft.com/office/powerpoint/2010/main" val="1072648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iversity of Liverpool could face more strikes after year of disruption -  Liverpool Echo">
            <a:extLst>
              <a:ext uri="{FF2B5EF4-FFF2-40B4-BE49-F238E27FC236}">
                <a16:creationId xmlns:a16="http://schemas.microsoft.com/office/drawing/2014/main" id="{CE20889C-CB32-4F6E-9B84-67CF69C73D1F}"/>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865285"/>
            <a:ext cx="12192000" cy="69324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761208-0B4E-437B-87CE-D6882CAF02AC}"/>
              </a:ext>
            </a:extLst>
          </p:cNvPr>
          <p:cNvSpPr txBox="1"/>
          <p:nvPr/>
        </p:nvSpPr>
        <p:spPr>
          <a:xfrm>
            <a:off x="8315960" y="6067205"/>
            <a:ext cx="4561840" cy="646331"/>
          </a:xfrm>
          <a:prstGeom prst="rect">
            <a:avLst/>
          </a:prstGeom>
          <a:noFill/>
        </p:spPr>
        <p:txBody>
          <a:bodyPr wrap="square" rtlCol="0">
            <a:spAutoFit/>
          </a:bodyPr>
          <a:lstStyle/>
          <a:p>
            <a:r>
              <a:rPr lang="en-GB" b="1" dirty="0">
                <a:solidFill>
                  <a:srgbClr val="002060"/>
                </a:solidFill>
              </a:rPr>
              <a:t>Clarissa.Giebel@liverpool.ac.uk @</a:t>
            </a:r>
            <a:r>
              <a:rPr lang="en-GB" b="1" dirty="0" err="1">
                <a:solidFill>
                  <a:srgbClr val="002060"/>
                </a:solidFill>
              </a:rPr>
              <a:t>ClarissaGiebel</a:t>
            </a:r>
            <a:endParaRPr lang="en-GB" b="1" dirty="0">
              <a:solidFill>
                <a:srgbClr val="002060"/>
              </a:solidFill>
            </a:endParaRPr>
          </a:p>
        </p:txBody>
      </p:sp>
      <p:pic>
        <p:nvPicPr>
          <p:cNvPr id="8" name="Picture 7">
            <a:extLst>
              <a:ext uri="{FF2B5EF4-FFF2-40B4-BE49-F238E27FC236}">
                <a16:creationId xmlns:a16="http://schemas.microsoft.com/office/drawing/2014/main" id="{6C2454AB-4924-4767-95D1-9EB4DF3AF54A}"/>
              </a:ext>
            </a:extLst>
          </p:cNvPr>
          <p:cNvPicPr>
            <a:picLocks noChangeAspect="1"/>
          </p:cNvPicPr>
          <p:nvPr/>
        </p:nvPicPr>
        <p:blipFill>
          <a:blip r:embed="rId3"/>
          <a:stretch>
            <a:fillRect/>
          </a:stretch>
        </p:blipFill>
        <p:spPr>
          <a:xfrm>
            <a:off x="7963831" y="6345678"/>
            <a:ext cx="352129" cy="352129"/>
          </a:xfrm>
          <a:prstGeom prst="rect">
            <a:avLst/>
          </a:prstGeom>
        </p:spPr>
      </p:pic>
      <p:pic>
        <p:nvPicPr>
          <p:cNvPr id="3" name="Picture 2">
            <a:extLst>
              <a:ext uri="{FF2B5EF4-FFF2-40B4-BE49-F238E27FC236}">
                <a16:creationId xmlns:a16="http://schemas.microsoft.com/office/drawing/2014/main" id="{5622CBCA-AFCE-4AE7-866D-2A4D09D64AD2}"/>
              </a:ext>
            </a:extLst>
          </p:cNvPr>
          <p:cNvPicPr>
            <a:picLocks noChangeAspect="1"/>
          </p:cNvPicPr>
          <p:nvPr/>
        </p:nvPicPr>
        <p:blipFill>
          <a:blip r:embed="rId4"/>
          <a:stretch>
            <a:fillRect/>
          </a:stretch>
        </p:blipFill>
        <p:spPr>
          <a:xfrm>
            <a:off x="10038080" y="4621669"/>
            <a:ext cx="1940560" cy="1347611"/>
          </a:xfrm>
          <a:prstGeom prst="rect">
            <a:avLst/>
          </a:prstGeom>
        </p:spPr>
      </p:pic>
      <p:sp>
        <p:nvSpPr>
          <p:cNvPr id="6" name="TextBox 5">
            <a:extLst>
              <a:ext uri="{FF2B5EF4-FFF2-40B4-BE49-F238E27FC236}">
                <a16:creationId xmlns:a16="http://schemas.microsoft.com/office/drawing/2014/main" id="{C63D61D6-0E41-4727-96B7-3EFFA7B2048D}"/>
              </a:ext>
            </a:extLst>
          </p:cNvPr>
          <p:cNvSpPr txBox="1"/>
          <p:nvPr/>
        </p:nvSpPr>
        <p:spPr>
          <a:xfrm>
            <a:off x="167640" y="142240"/>
            <a:ext cx="4561840" cy="1754326"/>
          </a:xfrm>
          <a:prstGeom prst="rect">
            <a:avLst/>
          </a:prstGeom>
          <a:noFill/>
        </p:spPr>
        <p:txBody>
          <a:bodyPr wrap="square" rtlCol="0">
            <a:spAutoFit/>
          </a:bodyPr>
          <a:lstStyle/>
          <a:p>
            <a:r>
              <a:rPr lang="en-GB" b="1" dirty="0">
                <a:solidFill>
                  <a:srgbClr val="002060"/>
                </a:solidFill>
              </a:rPr>
              <a:t>THANK YOU to all</a:t>
            </a:r>
          </a:p>
          <a:p>
            <a:r>
              <a:rPr lang="en-GB" dirty="0">
                <a:solidFill>
                  <a:srgbClr val="002060"/>
                </a:solidFill>
              </a:rPr>
              <a:t>Participants</a:t>
            </a:r>
          </a:p>
          <a:p>
            <a:r>
              <a:rPr lang="en-GB" dirty="0">
                <a:solidFill>
                  <a:srgbClr val="002060"/>
                </a:solidFill>
              </a:rPr>
              <a:t>Charities</a:t>
            </a:r>
          </a:p>
          <a:p>
            <a:r>
              <a:rPr lang="en-GB" dirty="0">
                <a:solidFill>
                  <a:srgbClr val="002060"/>
                </a:solidFill>
              </a:rPr>
              <a:t>People with lived experiences</a:t>
            </a:r>
          </a:p>
          <a:p>
            <a:r>
              <a:rPr lang="en-GB" dirty="0">
                <a:solidFill>
                  <a:srgbClr val="002060"/>
                </a:solidFill>
              </a:rPr>
              <a:t>Health and social care professionals</a:t>
            </a:r>
          </a:p>
          <a:p>
            <a:r>
              <a:rPr lang="en-GB" dirty="0">
                <a:solidFill>
                  <a:srgbClr val="002060"/>
                </a:solidFill>
              </a:rPr>
              <a:t>&amp; Academic team members</a:t>
            </a:r>
          </a:p>
        </p:txBody>
      </p:sp>
    </p:spTree>
    <p:extLst>
      <p:ext uri="{BB962C8B-B14F-4D97-AF65-F5344CB8AC3E}">
        <p14:creationId xmlns:p14="http://schemas.microsoft.com/office/powerpoint/2010/main" val="895702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850E3E-E992-48E8-99AB-57F262EC1BFA}"/>
              </a:ext>
            </a:extLst>
          </p:cNvPr>
          <p:cNvSpPr>
            <a:spLocks noGrp="1"/>
          </p:cNvSpPr>
          <p:nvPr>
            <p:ph idx="1"/>
          </p:nvPr>
        </p:nvSpPr>
        <p:spPr>
          <a:xfrm>
            <a:off x="6564516" y="914987"/>
            <a:ext cx="5165029" cy="4256453"/>
          </a:xfrm>
        </p:spPr>
        <p:txBody>
          <a:bodyPr/>
          <a:lstStyle/>
          <a:p>
            <a:r>
              <a:rPr lang="en-GB" dirty="0"/>
              <a:t>Set up in 2019</a:t>
            </a:r>
          </a:p>
          <a:p>
            <a:r>
              <a:rPr lang="en-GB" dirty="0"/>
              <a:t>Academics, Health &amp; Social Care professionals, Charities, Commissioners, People with lived and caring experiences of dementia and ageing</a:t>
            </a:r>
          </a:p>
        </p:txBody>
      </p:sp>
      <p:pic>
        <p:nvPicPr>
          <p:cNvPr id="4" name="Picture 3">
            <a:extLst>
              <a:ext uri="{FF2B5EF4-FFF2-40B4-BE49-F238E27FC236}">
                <a16:creationId xmlns:a16="http://schemas.microsoft.com/office/drawing/2014/main" id="{9BE9E98D-6E7D-4DB6-81A2-455484655B32}"/>
              </a:ext>
            </a:extLst>
          </p:cNvPr>
          <p:cNvPicPr>
            <a:picLocks noChangeAspect="1"/>
          </p:cNvPicPr>
          <p:nvPr/>
        </p:nvPicPr>
        <p:blipFill>
          <a:blip r:embed="rId2"/>
          <a:stretch>
            <a:fillRect/>
          </a:stretch>
        </p:blipFill>
        <p:spPr>
          <a:xfrm>
            <a:off x="10991534" y="6181220"/>
            <a:ext cx="830782" cy="576932"/>
          </a:xfrm>
          <a:prstGeom prst="rect">
            <a:avLst/>
          </a:prstGeom>
        </p:spPr>
      </p:pic>
      <p:pic>
        <p:nvPicPr>
          <p:cNvPr id="5" name="Picture 4">
            <a:extLst>
              <a:ext uri="{FF2B5EF4-FFF2-40B4-BE49-F238E27FC236}">
                <a16:creationId xmlns:a16="http://schemas.microsoft.com/office/drawing/2014/main" id="{4E6E6D0F-4397-408C-B2B3-21591B9B93D7}"/>
              </a:ext>
            </a:extLst>
          </p:cNvPr>
          <p:cNvPicPr>
            <a:picLocks noChangeAspect="1"/>
          </p:cNvPicPr>
          <p:nvPr/>
        </p:nvPicPr>
        <p:blipFill>
          <a:blip r:embed="rId2"/>
          <a:stretch>
            <a:fillRect/>
          </a:stretch>
        </p:blipFill>
        <p:spPr>
          <a:xfrm>
            <a:off x="587694" y="1148080"/>
            <a:ext cx="5793638" cy="4023360"/>
          </a:xfrm>
          <a:prstGeom prst="rect">
            <a:avLst/>
          </a:prstGeom>
        </p:spPr>
      </p:pic>
      <p:sp>
        <p:nvSpPr>
          <p:cNvPr id="6" name="Rectangle 5">
            <a:extLst>
              <a:ext uri="{FF2B5EF4-FFF2-40B4-BE49-F238E27FC236}">
                <a16:creationId xmlns:a16="http://schemas.microsoft.com/office/drawing/2014/main" id="{407E8425-A417-4750-80E1-EC1E39B37B3F}"/>
              </a:ext>
            </a:extLst>
          </p:cNvPr>
          <p:cNvSpPr/>
          <p:nvPr/>
        </p:nvSpPr>
        <p:spPr>
          <a:xfrm>
            <a:off x="6893461" y="3352800"/>
            <a:ext cx="2000668"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Public webinars</a:t>
            </a:r>
          </a:p>
        </p:txBody>
      </p:sp>
      <p:sp>
        <p:nvSpPr>
          <p:cNvPr id="7" name="Rectangle 6">
            <a:extLst>
              <a:ext uri="{FF2B5EF4-FFF2-40B4-BE49-F238E27FC236}">
                <a16:creationId xmlns:a16="http://schemas.microsoft.com/office/drawing/2014/main" id="{F3DAD6ED-B5AF-46D1-A1AB-BA7F025B7730}"/>
              </a:ext>
            </a:extLst>
          </p:cNvPr>
          <p:cNvSpPr/>
          <p:nvPr/>
        </p:nvSpPr>
        <p:spPr>
          <a:xfrm>
            <a:off x="9406257" y="3352800"/>
            <a:ext cx="2000668"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Monthly Journal Clubs</a:t>
            </a:r>
          </a:p>
        </p:txBody>
      </p:sp>
      <p:sp>
        <p:nvSpPr>
          <p:cNvPr id="8" name="Rectangle 7">
            <a:extLst>
              <a:ext uri="{FF2B5EF4-FFF2-40B4-BE49-F238E27FC236}">
                <a16:creationId xmlns:a16="http://schemas.microsoft.com/office/drawing/2014/main" id="{621D2C20-EAF5-42F4-A98D-642759A7A17A}"/>
              </a:ext>
            </a:extLst>
          </p:cNvPr>
          <p:cNvSpPr/>
          <p:nvPr/>
        </p:nvSpPr>
        <p:spPr>
          <a:xfrm>
            <a:off x="6893461" y="4820333"/>
            <a:ext cx="2000668"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Regional networking meetings</a:t>
            </a:r>
          </a:p>
        </p:txBody>
      </p:sp>
      <p:sp>
        <p:nvSpPr>
          <p:cNvPr id="9" name="Rectangle 8">
            <a:extLst>
              <a:ext uri="{FF2B5EF4-FFF2-40B4-BE49-F238E27FC236}">
                <a16:creationId xmlns:a16="http://schemas.microsoft.com/office/drawing/2014/main" id="{5EFA3E03-14A0-45DE-9C9C-8ADA6232BC4C}"/>
              </a:ext>
            </a:extLst>
          </p:cNvPr>
          <p:cNvSpPr/>
          <p:nvPr/>
        </p:nvSpPr>
        <p:spPr>
          <a:xfrm>
            <a:off x="9406257" y="4780246"/>
            <a:ext cx="2000668"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Annual Conference</a:t>
            </a:r>
          </a:p>
        </p:txBody>
      </p:sp>
    </p:spTree>
    <p:extLst>
      <p:ext uri="{BB962C8B-B14F-4D97-AF65-F5344CB8AC3E}">
        <p14:creationId xmlns:p14="http://schemas.microsoft.com/office/powerpoint/2010/main" val="3078986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368F42-389A-46DA-AFD6-38E960A911B7}"/>
              </a:ext>
            </a:extLst>
          </p:cNvPr>
          <p:cNvPicPr>
            <a:picLocks noChangeAspect="1"/>
          </p:cNvPicPr>
          <p:nvPr/>
        </p:nvPicPr>
        <p:blipFill>
          <a:blip r:embed="rId2"/>
          <a:stretch>
            <a:fillRect/>
          </a:stretch>
        </p:blipFill>
        <p:spPr>
          <a:xfrm>
            <a:off x="1950720" y="91440"/>
            <a:ext cx="7995921" cy="5996940"/>
          </a:xfrm>
          <a:prstGeom prst="rect">
            <a:avLst/>
          </a:prstGeom>
        </p:spPr>
      </p:pic>
      <p:pic>
        <p:nvPicPr>
          <p:cNvPr id="20" name="Picture 19">
            <a:extLst>
              <a:ext uri="{FF2B5EF4-FFF2-40B4-BE49-F238E27FC236}">
                <a16:creationId xmlns:a16="http://schemas.microsoft.com/office/drawing/2014/main" id="{41B9C3F1-57A7-43FB-8F1A-F473975BD47F}"/>
              </a:ext>
            </a:extLst>
          </p:cNvPr>
          <p:cNvPicPr>
            <a:picLocks noChangeAspect="1"/>
          </p:cNvPicPr>
          <p:nvPr/>
        </p:nvPicPr>
        <p:blipFill>
          <a:blip r:embed="rId3"/>
          <a:stretch>
            <a:fillRect/>
          </a:stretch>
        </p:blipFill>
        <p:spPr>
          <a:xfrm>
            <a:off x="10991534" y="6181220"/>
            <a:ext cx="830782" cy="576932"/>
          </a:xfrm>
          <a:prstGeom prst="rect">
            <a:avLst/>
          </a:prstGeom>
        </p:spPr>
      </p:pic>
    </p:spTree>
    <p:extLst>
      <p:ext uri="{BB962C8B-B14F-4D97-AF65-F5344CB8AC3E}">
        <p14:creationId xmlns:p14="http://schemas.microsoft.com/office/powerpoint/2010/main" val="316408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8C7C57-0785-4C8C-AED7-AE5FF555BA11}"/>
              </a:ext>
            </a:extLst>
          </p:cNvPr>
          <p:cNvPicPr>
            <a:picLocks noChangeAspect="1"/>
          </p:cNvPicPr>
          <p:nvPr/>
        </p:nvPicPr>
        <p:blipFill>
          <a:blip r:embed="rId2"/>
          <a:stretch>
            <a:fillRect/>
          </a:stretch>
        </p:blipFill>
        <p:spPr>
          <a:xfrm>
            <a:off x="549139" y="3173161"/>
            <a:ext cx="3943946" cy="3547241"/>
          </a:xfrm>
          <a:prstGeom prst="rect">
            <a:avLst/>
          </a:prstGeom>
        </p:spPr>
      </p:pic>
      <p:pic>
        <p:nvPicPr>
          <p:cNvPr id="5" name="Picture 4">
            <a:extLst>
              <a:ext uri="{FF2B5EF4-FFF2-40B4-BE49-F238E27FC236}">
                <a16:creationId xmlns:a16="http://schemas.microsoft.com/office/drawing/2014/main" id="{F7DC60F9-9361-490E-A9CD-FEC31D4124DC}"/>
              </a:ext>
            </a:extLst>
          </p:cNvPr>
          <p:cNvPicPr>
            <a:picLocks noChangeAspect="1"/>
          </p:cNvPicPr>
          <p:nvPr/>
        </p:nvPicPr>
        <p:blipFill>
          <a:blip r:embed="rId3"/>
          <a:stretch>
            <a:fillRect/>
          </a:stretch>
        </p:blipFill>
        <p:spPr>
          <a:xfrm>
            <a:off x="7386466" y="3173161"/>
            <a:ext cx="4691093" cy="3518320"/>
          </a:xfrm>
          <a:prstGeom prst="rect">
            <a:avLst/>
          </a:prstGeom>
        </p:spPr>
      </p:pic>
      <p:pic>
        <p:nvPicPr>
          <p:cNvPr id="6" name="Picture 5">
            <a:extLst>
              <a:ext uri="{FF2B5EF4-FFF2-40B4-BE49-F238E27FC236}">
                <a16:creationId xmlns:a16="http://schemas.microsoft.com/office/drawing/2014/main" id="{ED868563-3F2D-4D93-9AD5-F3DEBCED4FD3}"/>
              </a:ext>
            </a:extLst>
          </p:cNvPr>
          <p:cNvPicPr>
            <a:picLocks noChangeAspect="1"/>
          </p:cNvPicPr>
          <p:nvPr/>
        </p:nvPicPr>
        <p:blipFill>
          <a:blip r:embed="rId4"/>
          <a:stretch>
            <a:fillRect/>
          </a:stretch>
        </p:blipFill>
        <p:spPr>
          <a:xfrm>
            <a:off x="2937485" y="137598"/>
            <a:ext cx="6317030" cy="4075694"/>
          </a:xfrm>
          <a:prstGeom prst="rect">
            <a:avLst/>
          </a:prstGeom>
        </p:spPr>
      </p:pic>
      <p:pic>
        <p:nvPicPr>
          <p:cNvPr id="7" name="Picture 6">
            <a:extLst>
              <a:ext uri="{FF2B5EF4-FFF2-40B4-BE49-F238E27FC236}">
                <a16:creationId xmlns:a16="http://schemas.microsoft.com/office/drawing/2014/main" id="{D75C22AD-CDF2-45CA-8014-7E0930DC8CE3}"/>
              </a:ext>
            </a:extLst>
          </p:cNvPr>
          <p:cNvPicPr>
            <a:picLocks noChangeAspect="1"/>
          </p:cNvPicPr>
          <p:nvPr/>
        </p:nvPicPr>
        <p:blipFill>
          <a:blip r:embed="rId5"/>
          <a:stretch>
            <a:fillRect/>
          </a:stretch>
        </p:blipFill>
        <p:spPr>
          <a:xfrm>
            <a:off x="-8728" y="-1"/>
            <a:ext cx="12200728" cy="9150547"/>
          </a:xfrm>
          <a:prstGeom prst="rect">
            <a:avLst/>
          </a:prstGeom>
        </p:spPr>
      </p:pic>
    </p:spTree>
    <p:extLst>
      <p:ext uri="{BB962C8B-B14F-4D97-AF65-F5344CB8AC3E}">
        <p14:creationId xmlns:p14="http://schemas.microsoft.com/office/powerpoint/2010/main" val="42843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671D-31EC-4485-A2E5-D52DD47AF645}"/>
              </a:ext>
            </a:extLst>
          </p:cNvPr>
          <p:cNvSpPr>
            <a:spLocks noGrp="1"/>
          </p:cNvSpPr>
          <p:nvPr>
            <p:ph type="title"/>
          </p:nvPr>
        </p:nvSpPr>
        <p:spPr/>
        <p:txBody>
          <a:bodyPr/>
          <a:lstStyle/>
          <a:p>
            <a:r>
              <a:rPr lang="en-GB" dirty="0"/>
              <a:t>Some of our research</a:t>
            </a:r>
          </a:p>
        </p:txBody>
      </p:sp>
      <p:pic>
        <p:nvPicPr>
          <p:cNvPr id="4" name="Picture 3">
            <a:extLst>
              <a:ext uri="{FF2B5EF4-FFF2-40B4-BE49-F238E27FC236}">
                <a16:creationId xmlns:a16="http://schemas.microsoft.com/office/drawing/2014/main" id="{4DDD95E1-9874-4B3D-80F6-21B51A0849D3}"/>
              </a:ext>
            </a:extLst>
          </p:cNvPr>
          <p:cNvPicPr>
            <a:picLocks noChangeAspect="1"/>
          </p:cNvPicPr>
          <p:nvPr/>
        </p:nvPicPr>
        <p:blipFill>
          <a:blip r:embed="rId2"/>
          <a:stretch>
            <a:fillRect/>
          </a:stretch>
        </p:blipFill>
        <p:spPr>
          <a:xfrm>
            <a:off x="10991534" y="6181220"/>
            <a:ext cx="830782" cy="576932"/>
          </a:xfrm>
          <a:prstGeom prst="rect">
            <a:avLst/>
          </a:prstGeom>
        </p:spPr>
      </p:pic>
      <p:pic>
        <p:nvPicPr>
          <p:cNvPr id="6" name="Picture 5">
            <a:extLst>
              <a:ext uri="{FF2B5EF4-FFF2-40B4-BE49-F238E27FC236}">
                <a16:creationId xmlns:a16="http://schemas.microsoft.com/office/drawing/2014/main" id="{AB61F98C-A2FA-45A5-BBC8-8098B5B93CB7}"/>
              </a:ext>
            </a:extLst>
          </p:cNvPr>
          <p:cNvPicPr>
            <a:picLocks noChangeAspect="1"/>
          </p:cNvPicPr>
          <p:nvPr/>
        </p:nvPicPr>
        <p:blipFill>
          <a:blip r:embed="rId3"/>
          <a:stretch>
            <a:fillRect/>
          </a:stretch>
        </p:blipFill>
        <p:spPr>
          <a:xfrm>
            <a:off x="629100" y="1394961"/>
            <a:ext cx="4555568" cy="3309120"/>
          </a:xfrm>
          <a:prstGeom prst="rect">
            <a:avLst/>
          </a:prstGeom>
        </p:spPr>
      </p:pic>
      <p:pic>
        <p:nvPicPr>
          <p:cNvPr id="8" name="Picture 7">
            <a:extLst>
              <a:ext uri="{FF2B5EF4-FFF2-40B4-BE49-F238E27FC236}">
                <a16:creationId xmlns:a16="http://schemas.microsoft.com/office/drawing/2014/main" id="{0FEAF3BD-DCA5-40C7-B327-BD7FB7745BF6}"/>
              </a:ext>
            </a:extLst>
          </p:cNvPr>
          <p:cNvPicPr>
            <a:picLocks noChangeAspect="1"/>
          </p:cNvPicPr>
          <p:nvPr/>
        </p:nvPicPr>
        <p:blipFill>
          <a:blip r:embed="rId4"/>
          <a:stretch>
            <a:fillRect/>
          </a:stretch>
        </p:blipFill>
        <p:spPr>
          <a:xfrm>
            <a:off x="5677120" y="119880"/>
            <a:ext cx="4333960" cy="3309120"/>
          </a:xfrm>
          <a:prstGeom prst="rect">
            <a:avLst/>
          </a:prstGeom>
        </p:spPr>
      </p:pic>
      <p:pic>
        <p:nvPicPr>
          <p:cNvPr id="12" name="Picture 11">
            <a:extLst>
              <a:ext uri="{FF2B5EF4-FFF2-40B4-BE49-F238E27FC236}">
                <a16:creationId xmlns:a16="http://schemas.microsoft.com/office/drawing/2014/main" id="{D5F6C714-986B-409A-BDFA-FCAB390C0425}"/>
              </a:ext>
            </a:extLst>
          </p:cNvPr>
          <p:cNvPicPr>
            <a:picLocks noChangeAspect="1"/>
          </p:cNvPicPr>
          <p:nvPr/>
        </p:nvPicPr>
        <p:blipFill>
          <a:blip r:embed="rId5"/>
          <a:stretch>
            <a:fillRect/>
          </a:stretch>
        </p:blipFill>
        <p:spPr>
          <a:xfrm>
            <a:off x="7196426" y="2802570"/>
            <a:ext cx="4808391" cy="2993730"/>
          </a:xfrm>
          <a:prstGeom prst="rect">
            <a:avLst/>
          </a:prstGeom>
        </p:spPr>
      </p:pic>
      <p:pic>
        <p:nvPicPr>
          <p:cNvPr id="10" name="Picture 9">
            <a:extLst>
              <a:ext uri="{FF2B5EF4-FFF2-40B4-BE49-F238E27FC236}">
                <a16:creationId xmlns:a16="http://schemas.microsoft.com/office/drawing/2014/main" id="{028A7BF2-173D-4505-A506-EFEC3CDBEBF6}"/>
              </a:ext>
            </a:extLst>
          </p:cNvPr>
          <p:cNvPicPr>
            <a:picLocks noChangeAspect="1"/>
          </p:cNvPicPr>
          <p:nvPr/>
        </p:nvPicPr>
        <p:blipFill>
          <a:blip r:embed="rId6"/>
          <a:stretch>
            <a:fillRect/>
          </a:stretch>
        </p:blipFill>
        <p:spPr>
          <a:xfrm>
            <a:off x="2640858" y="2677158"/>
            <a:ext cx="5087620" cy="3815715"/>
          </a:xfrm>
          <a:prstGeom prst="rect">
            <a:avLst/>
          </a:prstGeom>
        </p:spPr>
      </p:pic>
    </p:spTree>
    <p:extLst>
      <p:ext uri="{BB962C8B-B14F-4D97-AF65-F5344CB8AC3E}">
        <p14:creationId xmlns:p14="http://schemas.microsoft.com/office/powerpoint/2010/main" val="381975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FD5CCB-8A4B-4075-85FE-CD12573179D6}"/>
              </a:ext>
            </a:extLst>
          </p:cNvPr>
          <p:cNvSpPr>
            <a:spLocks noGrp="1"/>
          </p:cNvSpPr>
          <p:nvPr>
            <p:ph idx="1"/>
          </p:nvPr>
        </p:nvSpPr>
        <p:spPr/>
        <p:txBody>
          <a:bodyPr/>
          <a:lstStyle/>
          <a:p>
            <a:endParaRPr lang="en-GB" dirty="0"/>
          </a:p>
        </p:txBody>
      </p:sp>
      <p:pic>
        <p:nvPicPr>
          <p:cNvPr id="1026" name="Picture 2" descr="https://news.liverpool.ac.uk/wp-content/uploads/2022/10/image00002.jpg">
            <a:extLst>
              <a:ext uri="{FF2B5EF4-FFF2-40B4-BE49-F238E27FC236}">
                <a16:creationId xmlns:a16="http://schemas.microsoft.com/office/drawing/2014/main" id="{8EE6F6DF-4A24-4FD6-BE13-45E7E45AA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44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0DB5D5-DEE8-4FBA-9EA5-6119C92F927B}"/>
              </a:ext>
            </a:extLst>
          </p:cNvPr>
          <p:cNvSpPr txBox="1"/>
          <p:nvPr/>
        </p:nvSpPr>
        <p:spPr>
          <a:xfrm>
            <a:off x="365760" y="1066482"/>
            <a:ext cx="4236720" cy="1077218"/>
          </a:xfrm>
          <a:prstGeom prst="rect">
            <a:avLst/>
          </a:prstGeom>
          <a:noFill/>
        </p:spPr>
        <p:txBody>
          <a:bodyPr wrap="square" rtlCol="0">
            <a:spAutoFit/>
          </a:bodyPr>
          <a:lstStyle/>
          <a:p>
            <a:r>
              <a:rPr lang="en-GB" sz="3200" b="1" dirty="0">
                <a:solidFill>
                  <a:schemeClr val="bg1"/>
                </a:solidFill>
              </a:rPr>
              <a:t> 4</a:t>
            </a:r>
            <a:r>
              <a:rPr lang="en-GB" sz="3200" b="1" baseline="30000" dirty="0">
                <a:solidFill>
                  <a:schemeClr val="bg1"/>
                </a:solidFill>
              </a:rPr>
              <a:t>th</a:t>
            </a:r>
            <a:r>
              <a:rPr lang="en-GB" sz="3200" b="1" dirty="0">
                <a:solidFill>
                  <a:schemeClr val="bg1"/>
                </a:solidFill>
              </a:rPr>
              <a:t> annual Conference</a:t>
            </a:r>
          </a:p>
        </p:txBody>
      </p:sp>
    </p:spTree>
    <p:extLst>
      <p:ext uri="{BB962C8B-B14F-4D97-AF65-F5344CB8AC3E}">
        <p14:creationId xmlns:p14="http://schemas.microsoft.com/office/powerpoint/2010/main" val="2954739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ern Arrow Icon Logo Template Stock Vector - Illustration of chance,  direct: 140690710">
            <a:extLst>
              <a:ext uri="{FF2B5EF4-FFF2-40B4-BE49-F238E27FC236}">
                <a16:creationId xmlns:a16="http://schemas.microsoft.com/office/drawing/2014/main" id="{51E378D3-2FEF-429D-9A2F-8FC5F7730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431305" y="2800685"/>
            <a:ext cx="1557670" cy="15576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odern Arrow Icon Logo Template Stock Vector - Illustration of chance,  direct: 140690710">
            <a:extLst>
              <a:ext uri="{FF2B5EF4-FFF2-40B4-BE49-F238E27FC236}">
                <a16:creationId xmlns:a16="http://schemas.microsoft.com/office/drawing/2014/main" id="{FAC77D54-EF19-4C03-87A6-25D6A5372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74215" y="2766072"/>
            <a:ext cx="1557670" cy="155767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4F92E16-1C40-4AAB-976E-E490F45B43D3}"/>
              </a:ext>
            </a:extLst>
          </p:cNvPr>
          <p:cNvSpPr txBox="1">
            <a:spLocks/>
          </p:cNvSpPr>
          <p:nvPr/>
        </p:nvSpPr>
        <p:spPr>
          <a:xfrm>
            <a:off x="6096000" y="2026455"/>
            <a:ext cx="4228280" cy="310613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a:t>42 qualitative baseline interviews</a:t>
            </a:r>
          </a:p>
          <a:p>
            <a:pPr marL="0" indent="0" algn="ctr">
              <a:buFont typeface="Arial" panose="020B0604020202020204" pitchFamily="34" charset="0"/>
              <a:buNone/>
            </a:pPr>
            <a:r>
              <a:rPr lang="en-GB" sz="2400" dirty="0"/>
              <a:t>(26 family carers &amp; 16 care home staff)</a:t>
            </a:r>
          </a:p>
          <a:p>
            <a:pPr marL="0" indent="0" algn="ctr">
              <a:buFont typeface="Arial" panose="020B0604020202020204" pitchFamily="34" charset="0"/>
              <a:buNone/>
            </a:pPr>
            <a:endParaRPr lang="en-GB" sz="2400" b="1" dirty="0"/>
          </a:p>
          <a:p>
            <a:pPr marL="0" indent="0" algn="ctr">
              <a:buFont typeface="Arial" panose="020B0604020202020204" pitchFamily="34" charset="0"/>
              <a:buNone/>
            </a:pPr>
            <a:endParaRPr lang="en-GB" sz="2400" b="1" dirty="0"/>
          </a:p>
          <a:p>
            <a:pPr marL="0" indent="0" algn="ctr">
              <a:buFont typeface="Arial" panose="020B0604020202020204" pitchFamily="34" charset="0"/>
              <a:buNone/>
            </a:pPr>
            <a:endParaRPr lang="en-GB" sz="2400" b="1" dirty="0"/>
          </a:p>
          <a:p>
            <a:pPr marL="0" indent="0" algn="ctr">
              <a:buFont typeface="Arial" panose="020B0604020202020204" pitchFamily="34" charset="0"/>
              <a:buNone/>
            </a:pPr>
            <a:r>
              <a:rPr lang="en-GB" sz="2400" b="1" dirty="0"/>
              <a:t>20 follow-up interviews</a:t>
            </a:r>
          </a:p>
          <a:p>
            <a:pPr marL="0" indent="0" algn="ctr">
              <a:buFont typeface="Arial" panose="020B0604020202020204" pitchFamily="34" charset="0"/>
              <a:buNone/>
            </a:pPr>
            <a:r>
              <a:rPr lang="en-GB" sz="2400" dirty="0"/>
              <a:t>(11 family carers &amp; 9 care home staff)</a:t>
            </a:r>
          </a:p>
          <a:p>
            <a:pPr marL="0" indent="0" algn="just">
              <a:buFont typeface="Arial" panose="020B0604020202020204" pitchFamily="34" charset="0"/>
              <a:buNone/>
            </a:pPr>
            <a:endParaRPr lang="en-GB" dirty="0"/>
          </a:p>
        </p:txBody>
      </p:sp>
      <p:sp>
        <p:nvSpPr>
          <p:cNvPr id="7" name="TextBox 6">
            <a:extLst>
              <a:ext uri="{FF2B5EF4-FFF2-40B4-BE49-F238E27FC236}">
                <a16:creationId xmlns:a16="http://schemas.microsoft.com/office/drawing/2014/main" id="{17CE9E2F-6152-4E5D-A562-2AC71321286B}"/>
              </a:ext>
            </a:extLst>
          </p:cNvPr>
          <p:cNvSpPr txBox="1"/>
          <p:nvPr/>
        </p:nvSpPr>
        <p:spPr>
          <a:xfrm>
            <a:off x="10135465" y="2289548"/>
            <a:ext cx="1896234" cy="369332"/>
          </a:xfrm>
          <a:prstGeom prst="rect">
            <a:avLst/>
          </a:prstGeom>
          <a:noFill/>
        </p:spPr>
        <p:txBody>
          <a:bodyPr wrap="square" rtlCol="0">
            <a:spAutoFit/>
          </a:bodyPr>
          <a:lstStyle/>
          <a:p>
            <a:r>
              <a:rPr lang="en-GB" b="1" dirty="0">
                <a:solidFill>
                  <a:srgbClr val="0070C0"/>
                </a:solidFill>
              </a:rPr>
              <a:t>Oct – Nov 2020</a:t>
            </a:r>
          </a:p>
        </p:txBody>
      </p:sp>
      <p:sp>
        <p:nvSpPr>
          <p:cNvPr id="8" name="TextBox 7">
            <a:extLst>
              <a:ext uri="{FF2B5EF4-FFF2-40B4-BE49-F238E27FC236}">
                <a16:creationId xmlns:a16="http://schemas.microsoft.com/office/drawing/2014/main" id="{18CEC5F3-BA1E-43D7-9BE4-8373AA1E5BAA}"/>
              </a:ext>
            </a:extLst>
          </p:cNvPr>
          <p:cNvSpPr txBox="1"/>
          <p:nvPr/>
        </p:nvSpPr>
        <p:spPr>
          <a:xfrm>
            <a:off x="10580246" y="4328822"/>
            <a:ext cx="1530474" cy="369332"/>
          </a:xfrm>
          <a:prstGeom prst="rect">
            <a:avLst/>
          </a:prstGeom>
          <a:noFill/>
        </p:spPr>
        <p:txBody>
          <a:bodyPr wrap="square" rtlCol="0">
            <a:spAutoFit/>
          </a:bodyPr>
          <a:lstStyle/>
          <a:p>
            <a:r>
              <a:rPr lang="en-GB" b="1" dirty="0">
                <a:solidFill>
                  <a:srgbClr val="0070C0"/>
                </a:solidFill>
              </a:rPr>
              <a:t>March 2021</a:t>
            </a:r>
          </a:p>
        </p:txBody>
      </p:sp>
      <p:pic>
        <p:nvPicPr>
          <p:cNvPr id="12" name="Picture 10" descr="Image result for care home cartoon">
            <a:extLst>
              <a:ext uri="{FF2B5EF4-FFF2-40B4-BE49-F238E27FC236}">
                <a16:creationId xmlns:a16="http://schemas.microsoft.com/office/drawing/2014/main" id="{97D8BD85-A216-46B1-9F56-ECB6A2D08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5920" y="-7620"/>
            <a:ext cx="2926080" cy="16459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D8004E-5B9D-4290-B9B2-CA271B62C28E}"/>
              </a:ext>
            </a:extLst>
          </p:cNvPr>
          <p:cNvSpPr txBox="1"/>
          <p:nvPr/>
        </p:nvSpPr>
        <p:spPr>
          <a:xfrm>
            <a:off x="10728960" y="1594592"/>
            <a:ext cx="1441420" cy="369332"/>
          </a:xfrm>
          <a:prstGeom prst="rect">
            <a:avLst/>
          </a:prstGeom>
          <a:noFill/>
        </p:spPr>
        <p:txBody>
          <a:bodyPr wrap="none" rtlCol="0">
            <a:spAutoFit/>
          </a:bodyPr>
          <a:lstStyle/>
          <a:p>
            <a:r>
              <a:rPr lang="en-GB" b="1" dirty="0">
                <a:latin typeface="Trebuchet MS" panose="020B0603020202020204" pitchFamily="34" charset="0"/>
              </a:rPr>
              <a:t>Care homes</a:t>
            </a:r>
          </a:p>
        </p:txBody>
      </p:sp>
      <p:pic>
        <p:nvPicPr>
          <p:cNvPr id="9" name="Picture 8">
            <a:extLst>
              <a:ext uri="{FF2B5EF4-FFF2-40B4-BE49-F238E27FC236}">
                <a16:creationId xmlns:a16="http://schemas.microsoft.com/office/drawing/2014/main" id="{A3FCA7BA-2874-40F0-B8FB-C61A7ACE4779}"/>
              </a:ext>
            </a:extLst>
          </p:cNvPr>
          <p:cNvPicPr>
            <a:picLocks noChangeAspect="1"/>
          </p:cNvPicPr>
          <p:nvPr/>
        </p:nvPicPr>
        <p:blipFill>
          <a:blip r:embed="rId4"/>
          <a:stretch>
            <a:fillRect/>
          </a:stretch>
        </p:blipFill>
        <p:spPr>
          <a:xfrm>
            <a:off x="11072141" y="6159693"/>
            <a:ext cx="959558" cy="666360"/>
          </a:xfrm>
          <a:prstGeom prst="rect">
            <a:avLst/>
          </a:prstGeom>
        </p:spPr>
      </p:pic>
      <p:pic>
        <p:nvPicPr>
          <p:cNvPr id="10" name="Picture 8" descr="Image result for neighbourhood cartoon">
            <a:extLst>
              <a:ext uri="{FF2B5EF4-FFF2-40B4-BE49-F238E27FC236}">
                <a16:creationId xmlns:a16="http://schemas.microsoft.com/office/drawing/2014/main" id="{F7D3BF1F-B1EF-4D90-B610-307F6CEEC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
            <a:ext cx="2800350" cy="16383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ED6950E-A4FC-4EB2-82DF-852F9DD1FDEA}"/>
              </a:ext>
            </a:extLst>
          </p:cNvPr>
          <p:cNvSpPr txBox="1"/>
          <p:nvPr/>
        </p:nvSpPr>
        <p:spPr>
          <a:xfrm>
            <a:off x="0" y="1629845"/>
            <a:ext cx="1454244" cy="369332"/>
          </a:xfrm>
          <a:prstGeom prst="rect">
            <a:avLst/>
          </a:prstGeom>
          <a:noFill/>
        </p:spPr>
        <p:txBody>
          <a:bodyPr wrap="none" rtlCol="0">
            <a:spAutoFit/>
          </a:bodyPr>
          <a:lstStyle/>
          <a:p>
            <a:r>
              <a:rPr lang="en-GB" b="1" dirty="0"/>
              <a:t>Community</a:t>
            </a:r>
          </a:p>
        </p:txBody>
      </p:sp>
      <p:sp>
        <p:nvSpPr>
          <p:cNvPr id="14" name="Content Placeholder 2">
            <a:extLst>
              <a:ext uri="{FF2B5EF4-FFF2-40B4-BE49-F238E27FC236}">
                <a16:creationId xmlns:a16="http://schemas.microsoft.com/office/drawing/2014/main" id="{FCCCA957-8211-4583-8AD4-9F38AE1485F5}"/>
              </a:ext>
            </a:extLst>
          </p:cNvPr>
          <p:cNvSpPr txBox="1">
            <a:spLocks/>
          </p:cNvSpPr>
          <p:nvPr/>
        </p:nvSpPr>
        <p:spPr>
          <a:xfrm>
            <a:off x="1523827" y="2026454"/>
            <a:ext cx="4228280" cy="310613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a:t>50 qualitative baseline interviews</a:t>
            </a:r>
          </a:p>
          <a:p>
            <a:pPr marL="0" indent="0" algn="ctr">
              <a:buFont typeface="Arial" panose="020B0604020202020204" pitchFamily="34" charset="0"/>
              <a:buNone/>
            </a:pPr>
            <a:r>
              <a:rPr lang="en-GB" sz="2400" dirty="0"/>
              <a:t>(42 carers &amp; 8 people with dementia)</a:t>
            </a:r>
          </a:p>
          <a:p>
            <a:pPr marL="0" indent="0" algn="ctr">
              <a:buFont typeface="Arial" panose="020B0604020202020204" pitchFamily="34" charset="0"/>
              <a:buNone/>
            </a:pPr>
            <a:endParaRPr lang="en-GB" sz="2400" b="1" dirty="0"/>
          </a:p>
          <a:p>
            <a:pPr marL="0" indent="0" algn="ctr">
              <a:buFont typeface="Arial" panose="020B0604020202020204" pitchFamily="34" charset="0"/>
              <a:buNone/>
            </a:pPr>
            <a:endParaRPr lang="en-GB" sz="2400" b="1" dirty="0"/>
          </a:p>
          <a:p>
            <a:pPr marL="0" indent="0" algn="ctr">
              <a:buFont typeface="Arial" panose="020B0604020202020204" pitchFamily="34" charset="0"/>
              <a:buNone/>
            </a:pPr>
            <a:endParaRPr lang="en-GB" sz="2400" b="1" dirty="0"/>
          </a:p>
          <a:p>
            <a:pPr marL="0" indent="0" algn="ctr">
              <a:buFont typeface="Arial" panose="020B0604020202020204" pitchFamily="34" charset="0"/>
              <a:buNone/>
            </a:pPr>
            <a:r>
              <a:rPr lang="en-GB" sz="2400" b="1" dirty="0"/>
              <a:t>20 follow-up interviews</a:t>
            </a:r>
          </a:p>
          <a:p>
            <a:pPr marL="0" indent="0" algn="ctr">
              <a:buFont typeface="Arial" panose="020B0604020202020204" pitchFamily="34" charset="0"/>
              <a:buNone/>
            </a:pPr>
            <a:r>
              <a:rPr lang="en-GB" sz="2400" dirty="0"/>
              <a:t>(16 carers &amp; 4 people with dementia)</a:t>
            </a:r>
          </a:p>
          <a:p>
            <a:pPr marL="0" indent="0" algn="just">
              <a:buFont typeface="Arial" panose="020B0604020202020204" pitchFamily="34" charset="0"/>
              <a:buNone/>
            </a:pPr>
            <a:endParaRPr lang="en-GB" dirty="0"/>
          </a:p>
        </p:txBody>
      </p:sp>
      <p:sp>
        <p:nvSpPr>
          <p:cNvPr id="15" name="TextBox 14">
            <a:extLst>
              <a:ext uri="{FF2B5EF4-FFF2-40B4-BE49-F238E27FC236}">
                <a16:creationId xmlns:a16="http://schemas.microsoft.com/office/drawing/2014/main" id="{A16072E8-A21F-4FA2-BF8D-4D83387A8A40}"/>
              </a:ext>
            </a:extLst>
          </p:cNvPr>
          <p:cNvSpPr txBox="1"/>
          <p:nvPr/>
        </p:nvSpPr>
        <p:spPr>
          <a:xfrm>
            <a:off x="160301" y="2296233"/>
            <a:ext cx="1896234" cy="369332"/>
          </a:xfrm>
          <a:prstGeom prst="rect">
            <a:avLst/>
          </a:prstGeom>
          <a:noFill/>
        </p:spPr>
        <p:txBody>
          <a:bodyPr wrap="square" rtlCol="0">
            <a:spAutoFit/>
          </a:bodyPr>
          <a:lstStyle/>
          <a:p>
            <a:r>
              <a:rPr lang="en-GB" b="1" dirty="0">
                <a:solidFill>
                  <a:srgbClr val="0070C0"/>
                </a:solidFill>
              </a:rPr>
              <a:t>April 2020</a:t>
            </a:r>
          </a:p>
        </p:txBody>
      </p:sp>
      <p:sp>
        <p:nvSpPr>
          <p:cNvPr id="16" name="TextBox 15">
            <a:extLst>
              <a:ext uri="{FF2B5EF4-FFF2-40B4-BE49-F238E27FC236}">
                <a16:creationId xmlns:a16="http://schemas.microsoft.com/office/drawing/2014/main" id="{C72B556F-8732-44CA-9B9A-FECC008C71AD}"/>
              </a:ext>
            </a:extLst>
          </p:cNvPr>
          <p:cNvSpPr txBox="1"/>
          <p:nvPr/>
        </p:nvSpPr>
        <p:spPr>
          <a:xfrm>
            <a:off x="231817" y="4362000"/>
            <a:ext cx="1292010" cy="646331"/>
          </a:xfrm>
          <a:prstGeom prst="rect">
            <a:avLst/>
          </a:prstGeom>
          <a:noFill/>
        </p:spPr>
        <p:txBody>
          <a:bodyPr wrap="square" rtlCol="0">
            <a:spAutoFit/>
          </a:bodyPr>
          <a:lstStyle/>
          <a:p>
            <a:r>
              <a:rPr lang="en-GB" b="1" dirty="0">
                <a:solidFill>
                  <a:srgbClr val="0070C0"/>
                </a:solidFill>
              </a:rPr>
              <a:t>June/July 2020</a:t>
            </a:r>
          </a:p>
        </p:txBody>
      </p:sp>
    </p:spTree>
    <p:extLst>
      <p:ext uri="{BB962C8B-B14F-4D97-AF65-F5344CB8AC3E}">
        <p14:creationId xmlns:p14="http://schemas.microsoft.com/office/powerpoint/2010/main" val="337004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3FA3-55AE-4C14-8A65-41AB87F3A87D}"/>
              </a:ext>
            </a:extLst>
          </p:cNvPr>
          <p:cNvSpPr>
            <a:spLocks noGrp="1"/>
          </p:cNvSpPr>
          <p:nvPr>
            <p:ph type="title"/>
          </p:nvPr>
        </p:nvSpPr>
        <p:spPr>
          <a:xfrm>
            <a:off x="721360" y="432733"/>
            <a:ext cx="10515600" cy="865467"/>
          </a:xfrm>
        </p:spPr>
        <p:txBody>
          <a:bodyPr>
            <a:normAutofit/>
          </a:bodyPr>
          <a:lstStyle/>
          <a:p>
            <a:r>
              <a:rPr lang="en-GB" b="1" dirty="0">
                <a:solidFill>
                  <a:schemeClr val="tx1"/>
                </a:solidFill>
                <a:effectLst>
                  <a:outerShdw sx="1000" sy="1000" algn="ctr" rotWithShape="0">
                    <a:srgbClr val="000000"/>
                  </a:outerShdw>
                </a:effectLst>
              </a:rPr>
              <a:t>Faster deterioration</a:t>
            </a:r>
          </a:p>
        </p:txBody>
      </p:sp>
      <p:sp>
        <p:nvSpPr>
          <p:cNvPr id="3" name="Content Placeholder 2">
            <a:extLst>
              <a:ext uri="{FF2B5EF4-FFF2-40B4-BE49-F238E27FC236}">
                <a16:creationId xmlns:a16="http://schemas.microsoft.com/office/drawing/2014/main" id="{36FA9362-1BC3-4D72-8038-CA01B13C2F4D}"/>
              </a:ext>
            </a:extLst>
          </p:cNvPr>
          <p:cNvSpPr>
            <a:spLocks noGrp="1"/>
          </p:cNvSpPr>
          <p:nvPr>
            <p:ph idx="1"/>
          </p:nvPr>
        </p:nvSpPr>
        <p:spPr/>
        <p:txBody>
          <a:bodyPr/>
          <a:lstStyle/>
          <a:p>
            <a:pPr marL="0" indent="0">
              <a:buNone/>
            </a:pPr>
            <a:endParaRPr lang="en-GB" b="1" i="1" dirty="0">
              <a:solidFill>
                <a:srgbClr val="002060"/>
              </a:solidFill>
            </a:endParaRPr>
          </a:p>
          <a:p>
            <a:pPr marL="0" indent="0">
              <a:buNone/>
            </a:pPr>
            <a:endParaRPr lang="en-GB" b="1" i="1" dirty="0">
              <a:solidFill>
                <a:srgbClr val="002060"/>
              </a:solidFill>
            </a:endParaRPr>
          </a:p>
          <a:p>
            <a:pPr marL="0" indent="0">
              <a:buNone/>
            </a:pPr>
            <a:endParaRPr lang="en-GB" b="1" i="1" dirty="0">
              <a:solidFill>
                <a:srgbClr val="002060"/>
              </a:solidFill>
            </a:endParaRPr>
          </a:p>
          <a:p>
            <a:pPr marL="0" indent="0">
              <a:buNone/>
            </a:pPr>
            <a:endParaRPr lang="en-GB" b="1" i="1" dirty="0">
              <a:solidFill>
                <a:srgbClr val="002060"/>
              </a:solidFill>
            </a:endParaRPr>
          </a:p>
          <a:p>
            <a:pPr marL="0" indent="0">
              <a:buNone/>
            </a:pPr>
            <a:endParaRPr lang="en-GB" b="1" i="1" dirty="0">
              <a:solidFill>
                <a:srgbClr val="002060"/>
              </a:solidFill>
            </a:endParaRPr>
          </a:p>
          <a:p>
            <a:pPr marL="0" indent="0">
              <a:buNone/>
            </a:pPr>
            <a:endParaRPr lang="en-GB" b="1" i="1" dirty="0">
              <a:solidFill>
                <a:srgbClr val="002060"/>
              </a:solidFill>
            </a:endParaRPr>
          </a:p>
        </p:txBody>
      </p:sp>
      <p:sp>
        <p:nvSpPr>
          <p:cNvPr id="4" name="Speech Bubble: Oval 3">
            <a:extLst>
              <a:ext uri="{FF2B5EF4-FFF2-40B4-BE49-F238E27FC236}">
                <a16:creationId xmlns:a16="http://schemas.microsoft.com/office/drawing/2014/main" id="{8D23BD15-8E5B-4556-AE77-4A026BAD7C66}"/>
              </a:ext>
            </a:extLst>
          </p:cNvPr>
          <p:cNvSpPr/>
          <p:nvPr/>
        </p:nvSpPr>
        <p:spPr>
          <a:xfrm>
            <a:off x="6096000" y="559853"/>
            <a:ext cx="5933440" cy="2884388"/>
          </a:xfrm>
          <a:prstGeom prst="wedgeEllipseCallout">
            <a:avLst>
              <a:gd name="adj1" fmla="val -44687"/>
              <a:gd name="adj2" fmla="val 74419"/>
            </a:avLst>
          </a:prstGeom>
          <a:ln>
            <a:solidFill>
              <a:srgbClr val="0070C0"/>
            </a:solidFill>
          </a:ln>
          <a:effectLst>
            <a:glow rad="635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r>
              <a:rPr lang="en-GB" sz="1600" i="1" dirty="0">
                <a:solidFill>
                  <a:srgbClr val="002060"/>
                </a:solidFill>
              </a:rPr>
              <a:t>“I think that the longer this goes on the more he won’t be able to go back to the things that he was doing. He would go into the village himself and go to get a few bits of shopping sometimes or he would walk up to church.”  </a:t>
            </a:r>
            <a:endParaRPr lang="en-GB" sz="1600" dirty="0">
              <a:solidFill>
                <a:srgbClr val="002060"/>
              </a:solidFill>
            </a:endParaRPr>
          </a:p>
          <a:p>
            <a:r>
              <a:rPr lang="en-GB" sz="1600" b="1" i="1" dirty="0">
                <a:solidFill>
                  <a:srgbClr val="002060"/>
                </a:solidFill>
              </a:rPr>
              <a:t>Female carer (Daughter)</a:t>
            </a:r>
          </a:p>
        </p:txBody>
      </p:sp>
      <p:sp>
        <p:nvSpPr>
          <p:cNvPr id="5" name="Speech Bubble: Oval 4">
            <a:extLst>
              <a:ext uri="{FF2B5EF4-FFF2-40B4-BE49-F238E27FC236}">
                <a16:creationId xmlns:a16="http://schemas.microsoft.com/office/drawing/2014/main" id="{8EDD305B-3836-4846-B579-6C9FE463C5ED}"/>
              </a:ext>
            </a:extLst>
          </p:cNvPr>
          <p:cNvSpPr/>
          <p:nvPr/>
        </p:nvSpPr>
        <p:spPr>
          <a:xfrm>
            <a:off x="891540" y="2273412"/>
            <a:ext cx="5151120" cy="2590362"/>
          </a:xfrm>
          <a:prstGeom prst="wedgeEllipseCallout">
            <a:avLst>
              <a:gd name="adj1" fmla="val 18627"/>
              <a:gd name="adj2" fmla="val 75596"/>
            </a:avLst>
          </a:prstGeom>
          <a:ln>
            <a:solidFill>
              <a:srgbClr val="0070C0"/>
            </a:solidFill>
          </a:ln>
          <a:effectLst>
            <a:glow rad="635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r"/>
            <a:r>
              <a:rPr lang="en-GB" i="1">
                <a:solidFill>
                  <a:srgbClr val="002060"/>
                </a:solidFill>
              </a:rPr>
              <a:t>“Five weeks ago my Dad was a totally different person than he is now and he won't come back from this.”</a:t>
            </a:r>
            <a:endParaRPr lang="en-GB">
              <a:solidFill>
                <a:srgbClr val="002060"/>
              </a:solidFill>
            </a:endParaRPr>
          </a:p>
          <a:p>
            <a:pPr algn="r"/>
            <a:r>
              <a:rPr lang="en-GB" b="1" i="1">
                <a:solidFill>
                  <a:srgbClr val="002060"/>
                </a:solidFill>
              </a:rPr>
              <a:t>Female carer (Daughter)</a:t>
            </a:r>
            <a:endParaRPr lang="en-GB" dirty="0">
              <a:solidFill>
                <a:srgbClr val="002060"/>
              </a:solidFill>
            </a:endParaRPr>
          </a:p>
        </p:txBody>
      </p:sp>
      <p:sp>
        <p:nvSpPr>
          <p:cNvPr id="6" name="TextBox 5">
            <a:extLst>
              <a:ext uri="{FF2B5EF4-FFF2-40B4-BE49-F238E27FC236}">
                <a16:creationId xmlns:a16="http://schemas.microsoft.com/office/drawing/2014/main" id="{EAF1109D-E560-4A80-A475-84650D59A83B}"/>
              </a:ext>
            </a:extLst>
          </p:cNvPr>
          <p:cNvSpPr txBox="1"/>
          <p:nvPr/>
        </p:nvSpPr>
        <p:spPr>
          <a:xfrm>
            <a:off x="5005214" y="6134325"/>
            <a:ext cx="5174838" cy="646331"/>
          </a:xfrm>
          <a:prstGeom prst="rect">
            <a:avLst/>
          </a:prstGeom>
          <a:noFill/>
        </p:spPr>
        <p:txBody>
          <a:bodyPr wrap="square" rtlCol="0">
            <a:spAutoFit/>
          </a:bodyPr>
          <a:lstStyle/>
          <a:p>
            <a:r>
              <a:rPr lang="en-GB" sz="1200" b="1" dirty="0">
                <a:solidFill>
                  <a:srgbClr val="002060"/>
                </a:solidFill>
              </a:rPr>
              <a:t>Giebel, Cannon, Hanna et al. </a:t>
            </a:r>
            <a:r>
              <a:rPr lang="en-GB" sz="1200" dirty="0">
                <a:solidFill>
                  <a:srgbClr val="002060"/>
                </a:solidFill>
              </a:rPr>
              <a:t>(2021). Impact of COVID-19 related social support service closures on people with dementia and unpaid carers: a qualitative study. Aging &amp; Mental Health, 25(7):1281-1288.</a:t>
            </a:r>
          </a:p>
        </p:txBody>
      </p:sp>
      <p:pic>
        <p:nvPicPr>
          <p:cNvPr id="7" name="Picture 6">
            <a:extLst>
              <a:ext uri="{FF2B5EF4-FFF2-40B4-BE49-F238E27FC236}">
                <a16:creationId xmlns:a16="http://schemas.microsoft.com/office/drawing/2014/main" id="{B637A6DC-FF8B-413D-8743-2E3E25503553}"/>
              </a:ext>
            </a:extLst>
          </p:cNvPr>
          <p:cNvPicPr>
            <a:picLocks noChangeAspect="1"/>
          </p:cNvPicPr>
          <p:nvPr/>
        </p:nvPicPr>
        <p:blipFill>
          <a:blip r:embed="rId2"/>
          <a:stretch>
            <a:fillRect/>
          </a:stretch>
        </p:blipFill>
        <p:spPr>
          <a:xfrm>
            <a:off x="10574840" y="6114296"/>
            <a:ext cx="959558" cy="666360"/>
          </a:xfrm>
          <a:prstGeom prst="rect">
            <a:avLst/>
          </a:prstGeom>
        </p:spPr>
      </p:pic>
    </p:spTree>
    <p:extLst>
      <p:ext uri="{BB962C8B-B14F-4D97-AF65-F5344CB8AC3E}">
        <p14:creationId xmlns:p14="http://schemas.microsoft.com/office/powerpoint/2010/main" val="1742473052"/>
      </p:ext>
    </p:extLst>
  </p:cSld>
  <p:clrMapOvr>
    <a:masterClrMapping/>
  </p:clrMapOvr>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F8622B4F0A734A849D0703B762E393" ma:contentTypeVersion="18" ma:contentTypeDescription="Create a new document." ma:contentTypeScope="" ma:versionID="7484c47b83cc5e19a50fefae4e14e4ce">
  <xsd:schema xmlns:xsd="http://www.w3.org/2001/XMLSchema" xmlns:xs="http://www.w3.org/2001/XMLSchema" xmlns:p="http://schemas.microsoft.com/office/2006/metadata/properties" xmlns:ns2="cd9570d7-6d3c-408b-a3fc-485599f6110e" xmlns:ns3="7762cc32-f902-475d-a4cf-c397431ce64f" targetNamespace="http://schemas.microsoft.com/office/2006/metadata/properties" ma:root="true" ma:fieldsID="898b9ddce2ab3d65d968c03100894cd8" ns2:_="" ns3:_="">
    <xsd:import namespace="cd9570d7-6d3c-408b-a3fc-485599f6110e"/>
    <xsd:import namespace="7762cc32-f902-475d-a4cf-c397431ce64f"/>
    <xsd:element name="properties">
      <xsd:complexType>
        <xsd:sequence>
          <xsd:element name="documentManagement">
            <xsd:complexType>
              <xsd:all>
                <xsd:element ref="ns2:Note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570d7-6d3c-408b-a3fc-485599f6110e" elementFormDefault="qualified">
    <xsd:import namespace="http://schemas.microsoft.com/office/2006/documentManagement/types"/>
    <xsd:import namespace="http://schemas.microsoft.com/office/infopath/2007/PartnerControls"/>
    <xsd:element name="Notes" ma:index="2" nillable="true" ma:displayName="Notes" ma:format="Dropdown" ma:internalName="Notes"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hidden="true" ma:internalName="MediaLengthInSeconds" ma:readOnly="true">
      <xsd:simpleType>
        <xsd:restriction base="dms:Unknown"/>
      </xsd:simpleType>
    </xsd:element>
    <xsd:element name="MediaServiceLocation" ma:index="18" nillable="true" ma:displayName="Location" ma:hidden="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abd5989-7fff-46ea-aeef-f8575643eb4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762cc32-f902-475d-a4cf-c397431ce64f" elementFormDefault="qualified">
    <xsd:import namespace="http://schemas.microsoft.com/office/2006/documentManagement/types"/>
    <xsd:import namespace="http://schemas.microsoft.com/office/infopath/2007/PartnerControls"/>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e3a78b1b-f3fa-4455-b855-78cc7c591b65}" ma:internalName="TaxCatchAll" ma:showField="CatchAllData" ma:web="7762cc32-f902-475d-a4cf-c397431ce6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762cc32-f902-475d-a4cf-c397431ce64f" xsi:nil="true"/>
    <Notes xmlns="cd9570d7-6d3c-408b-a3fc-485599f6110e" xsi:nil="true"/>
    <lcf76f155ced4ddcb4097134ff3c332f xmlns="cd9570d7-6d3c-408b-a3fc-485599f611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981D71-1AEF-47D3-B7CB-4056EB0F8827}"/>
</file>

<file path=customXml/itemProps2.xml><?xml version="1.0" encoding="utf-8"?>
<ds:datastoreItem xmlns:ds="http://schemas.openxmlformats.org/officeDocument/2006/customXml" ds:itemID="{57679C48-C59A-45D1-9EE5-7EFC62CB9354}"/>
</file>

<file path=customXml/itemProps3.xml><?xml version="1.0" encoding="utf-8"?>
<ds:datastoreItem xmlns:ds="http://schemas.openxmlformats.org/officeDocument/2006/customXml" ds:itemID="{66CD2AB0-E439-4C70-A8B5-7E31B96ACBA2}"/>
</file>

<file path=docProps/app.xml><?xml version="1.0" encoding="utf-8"?>
<Properties xmlns="http://schemas.openxmlformats.org/officeDocument/2006/extended-properties" xmlns:vt="http://schemas.openxmlformats.org/officeDocument/2006/docPropsVTypes">
  <Template/>
  <TotalTime>10456</TotalTime>
  <Words>901</Words>
  <Application>Microsoft Office PowerPoint</Application>
  <PresentationFormat>Widescreen</PresentationFormat>
  <Paragraphs>97</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 New Roman</vt:lpstr>
      <vt:lpstr>Trebuchet MS</vt:lpstr>
      <vt:lpstr>Custom Design</vt:lpstr>
      <vt:lpstr>PowerPoint Presentation</vt:lpstr>
      <vt:lpstr>PowerPoint Presentation</vt:lpstr>
      <vt:lpstr>PowerPoint Presentation</vt:lpstr>
      <vt:lpstr>PowerPoint Presentation</vt:lpstr>
      <vt:lpstr>PowerPoint Presentation</vt:lpstr>
      <vt:lpstr>Some of our research</vt:lpstr>
      <vt:lpstr>PowerPoint Presentation</vt:lpstr>
      <vt:lpstr>PowerPoint Presentation</vt:lpstr>
      <vt:lpstr>Faster deterioration</vt:lpstr>
      <vt:lpstr>Decision making for receiving paid home care </vt:lpstr>
      <vt:lpstr>PowerPoint Presentation</vt:lpstr>
      <vt:lpstr>PowerPoint Presentation</vt:lpstr>
      <vt:lpstr>From community to care home during COVID-19</vt:lpstr>
      <vt:lpstr>PowerPoint Presentation</vt:lpstr>
      <vt:lpstr>Changes to visitation rights</vt:lpstr>
      <vt:lpstr>Lack of communication</vt:lpstr>
      <vt:lpstr>Guilt</vt:lpstr>
      <vt:lpstr>Relationship breakdowns</vt:lpstr>
      <vt:lpstr>PowerPoint Presentation</vt:lpstr>
      <vt:lpstr>Carer burnout</vt:lpstr>
      <vt:lpstr>Systematic Review into effects of pandemic on people with dementia and unpaid carers</vt:lpstr>
      <vt:lpstr>PowerPoint Presentation</vt:lpstr>
      <vt:lpstr> Unmet mental health needs of unpaid and paid carers for older adults with and without dementia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dc:title>
  <dc:creator>Microsoft Office User</dc:creator>
  <cp:lastModifiedBy>Giebel, Clarissa</cp:lastModifiedBy>
  <cp:revision>213</cp:revision>
  <dcterms:created xsi:type="dcterms:W3CDTF">2019-02-07T15:31:28Z</dcterms:created>
  <dcterms:modified xsi:type="dcterms:W3CDTF">2022-12-12T11:14:05Z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0x010100A3F8622B4F0A734A849D0703B762E393</vt:lpwstr>
  </property>
</Properties>
</file>