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96" r:id="rId3"/>
    <p:sldId id="297" r:id="rId4"/>
    <p:sldId id="308" r:id="rId5"/>
    <p:sldId id="298" r:id="rId6"/>
    <p:sldId id="315" r:id="rId7"/>
    <p:sldId id="299" r:id="rId8"/>
    <p:sldId id="300" r:id="rId9"/>
    <p:sldId id="301" r:id="rId10"/>
    <p:sldId id="302" r:id="rId11"/>
    <p:sldId id="309" r:id="rId12"/>
    <p:sldId id="303" r:id="rId13"/>
    <p:sldId id="310" r:id="rId14"/>
    <p:sldId id="305" r:id="rId15"/>
    <p:sldId id="307" r:id="rId16"/>
    <p:sldId id="290" r:id="rId1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3300"/>
    <a:srgbClr val="333333"/>
    <a:srgbClr val="FF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45" autoAdjust="0"/>
    <p:restoredTop sz="92982" autoAdjust="0"/>
  </p:normalViewPr>
  <p:slideViewPr>
    <p:cSldViewPr>
      <p:cViewPr varScale="1">
        <p:scale>
          <a:sx n="84" d="100"/>
          <a:sy n="84" d="100"/>
        </p:scale>
        <p:origin x="-1469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1050AD-9C70-4269-9E88-D7E04F148DA7}" type="doc">
      <dgm:prSet loTypeId="urn:microsoft.com/office/officeart/2005/8/layout/process2" loCatId="process" qsTypeId="urn:microsoft.com/office/officeart/2005/8/quickstyle/simple4" qsCatId="simple" csTypeId="urn:microsoft.com/office/officeart/2005/8/colors/accent2_2" csCatId="accent2" phldr="1"/>
      <dgm:spPr/>
    </dgm:pt>
    <dgm:pt modelId="{BA9E95D9-069E-431F-816E-9BF7246D6F62}">
      <dgm:prSet phldrT="[Text]"/>
      <dgm:spPr/>
      <dgm:t>
        <a:bodyPr/>
        <a:lstStyle/>
        <a:p>
          <a:r>
            <a:rPr lang="en-GB" dirty="0" smtClean="0"/>
            <a:t>External peer review</a:t>
          </a:r>
          <a:endParaRPr lang="en-GB" dirty="0"/>
        </a:p>
      </dgm:t>
    </dgm:pt>
    <dgm:pt modelId="{CEBB23BC-178F-4D17-835B-80B75E5DD14A}" type="parTrans" cxnId="{BB5BF71E-BA28-455C-9C39-20692A8D72E4}">
      <dgm:prSet/>
      <dgm:spPr/>
      <dgm:t>
        <a:bodyPr/>
        <a:lstStyle/>
        <a:p>
          <a:endParaRPr lang="en-GB"/>
        </a:p>
      </dgm:t>
    </dgm:pt>
    <dgm:pt modelId="{64C00BE4-D452-4B37-8376-5D92684429DA}" type="sibTrans" cxnId="{BB5BF71E-BA28-455C-9C39-20692A8D72E4}">
      <dgm:prSet/>
      <dgm:spPr/>
      <dgm:t>
        <a:bodyPr/>
        <a:lstStyle/>
        <a:p>
          <a:endParaRPr lang="en-GB"/>
        </a:p>
      </dgm:t>
    </dgm:pt>
    <dgm:pt modelId="{5F189800-1AF4-42E0-8F29-EB56AFDC91A3}">
      <dgm:prSet phldrT="[Text]"/>
      <dgm:spPr/>
      <dgm:t>
        <a:bodyPr/>
        <a:lstStyle/>
        <a:p>
          <a:r>
            <a:rPr lang="en-GB" dirty="0" smtClean="0"/>
            <a:t>Shortlisting</a:t>
          </a:r>
          <a:endParaRPr lang="en-GB" dirty="0"/>
        </a:p>
      </dgm:t>
    </dgm:pt>
    <dgm:pt modelId="{A8617872-2353-4EFD-BC8F-E61C3D3E7CED}" type="parTrans" cxnId="{9F2C5575-55A3-486A-8AAE-7BE23393D27F}">
      <dgm:prSet/>
      <dgm:spPr/>
      <dgm:t>
        <a:bodyPr/>
        <a:lstStyle/>
        <a:p>
          <a:endParaRPr lang="en-GB"/>
        </a:p>
      </dgm:t>
    </dgm:pt>
    <dgm:pt modelId="{A80ED759-638F-438F-8088-C61466EFD1FD}" type="sibTrans" cxnId="{9F2C5575-55A3-486A-8AAE-7BE23393D27F}">
      <dgm:prSet/>
      <dgm:spPr/>
      <dgm:t>
        <a:bodyPr/>
        <a:lstStyle/>
        <a:p>
          <a:endParaRPr lang="en-GB"/>
        </a:p>
      </dgm:t>
    </dgm:pt>
    <dgm:pt modelId="{A4F88937-D4A1-4DEA-B219-270B268E23EB}">
      <dgm:prSet phldrT="[Text]"/>
      <dgm:spPr/>
      <dgm:t>
        <a:bodyPr/>
        <a:lstStyle/>
        <a:p>
          <a:r>
            <a:rPr lang="en-GB" dirty="0" smtClean="0"/>
            <a:t>Panel interview</a:t>
          </a:r>
          <a:endParaRPr lang="en-GB" dirty="0"/>
        </a:p>
      </dgm:t>
    </dgm:pt>
    <dgm:pt modelId="{502B1AEC-9F49-4BF6-86C1-670FC2635806}" type="parTrans" cxnId="{5C66E0B8-4002-4037-8957-BF341B310AC6}">
      <dgm:prSet/>
      <dgm:spPr/>
      <dgm:t>
        <a:bodyPr/>
        <a:lstStyle/>
        <a:p>
          <a:endParaRPr lang="en-GB"/>
        </a:p>
      </dgm:t>
    </dgm:pt>
    <dgm:pt modelId="{B0C5F331-D449-477D-AD1E-238F9864B8AB}" type="sibTrans" cxnId="{5C66E0B8-4002-4037-8957-BF341B310AC6}">
      <dgm:prSet/>
      <dgm:spPr/>
      <dgm:t>
        <a:bodyPr/>
        <a:lstStyle/>
        <a:p>
          <a:endParaRPr lang="en-GB"/>
        </a:p>
      </dgm:t>
    </dgm:pt>
    <dgm:pt modelId="{C0322B6C-3259-4329-BB70-0EF9A869D193}" type="pres">
      <dgm:prSet presAssocID="{B81050AD-9C70-4269-9E88-D7E04F148DA7}" presName="linearFlow" presStyleCnt="0">
        <dgm:presLayoutVars>
          <dgm:resizeHandles val="exact"/>
        </dgm:presLayoutVars>
      </dgm:prSet>
      <dgm:spPr/>
    </dgm:pt>
    <dgm:pt modelId="{A7018776-486B-411F-9575-845757F334FE}" type="pres">
      <dgm:prSet presAssocID="{BA9E95D9-069E-431F-816E-9BF7246D6F6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4EEB5BC-18DA-49B5-9ACA-4A7A1F8C20EA}" type="pres">
      <dgm:prSet presAssocID="{64C00BE4-D452-4B37-8376-5D92684429DA}" presName="sibTrans" presStyleLbl="sibTrans2D1" presStyleIdx="0" presStyleCnt="2"/>
      <dgm:spPr/>
      <dgm:t>
        <a:bodyPr/>
        <a:lstStyle/>
        <a:p>
          <a:endParaRPr lang="en-GB"/>
        </a:p>
      </dgm:t>
    </dgm:pt>
    <dgm:pt modelId="{C86B787B-8068-42C7-A00B-398CA25FC716}" type="pres">
      <dgm:prSet presAssocID="{64C00BE4-D452-4B37-8376-5D92684429DA}" presName="connectorText" presStyleLbl="sibTrans2D1" presStyleIdx="0" presStyleCnt="2"/>
      <dgm:spPr/>
      <dgm:t>
        <a:bodyPr/>
        <a:lstStyle/>
        <a:p>
          <a:endParaRPr lang="en-GB"/>
        </a:p>
      </dgm:t>
    </dgm:pt>
    <dgm:pt modelId="{2C0B6F39-FED5-4A4D-A04A-C1F9B01FA6D5}" type="pres">
      <dgm:prSet presAssocID="{5F189800-1AF4-42E0-8F29-EB56AFDC91A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1E1CBBC-966F-46CE-B4FF-068289F144CB}" type="pres">
      <dgm:prSet presAssocID="{A80ED759-638F-438F-8088-C61466EFD1FD}" presName="sibTrans" presStyleLbl="sibTrans2D1" presStyleIdx="1" presStyleCnt="2"/>
      <dgm:spPr/>
      <dgm:t>
        <a:bodyPr/>
        <a:lstStyle/>
        <a:p>
          <a:endParaRPr lang="en-GB"/>
        </a:p>
      </dgm:t>
    </dgm:pt>
    <dgm:pt modelId="{346A603C-9220-45CD-A7C0-1A40F0A2E699}" type="pres">
      <dgm:prSet presAssocID="{A80ED759-638F-438F-8088-C61466EFD1FD}" presName="connectorText" presStyleLbl="sibTrans2D1" presStyleIdx="1" presStyleCnt="2"/>
      <dgm:spPr/>
      <dgm:t>
        <a:bodyPr/>
        <a:lstStyle/>
        <a:p>
          <a:endParaRPr lang="en-GB"/>
        </a:p>
      </dgm:t>
    </dgm:pt>
    <dgm:pt modelId="{2ADC2563-D4B3-4B84-92EB-B84F9399FC89}" type="pres">
      <dgm:prSet presAssocID="{A4F88937-D4A1-4DEA-B219-270B268E23E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56A09E76-FE15-44ED-834D-629554B72CCE}" type="presOf" srcId="{BA9E95D9-069E-431F-816E-9BF7246D6F62}" destId="{A7018776-486B-411F-9575-845757F334FE}" srcOrd="0" destOrd="0" presId="urn:microsoft.com/office/officeart/2005/8/layout/process2"/>
    <dgm:cxn modelId="{5C66E0B8-4002-4037-8957-BF341B310AC6}" srcId="{B81050AD-9C70-4269-9E88-D7E04F148DA7}" destId="{A4F88937-D4A1-4DEA-B219-270B268E23EB}" srcOrd="2" destOrd="0" parTransId="{502B1AEC-9F49-4BF6-86C1-670FC2635806}" sibTransId="{B0C5F331-D449-477D-AD1E-238F9864B8AB}"/>
    <dgm:cxn modelId="{F300C634-CD5F-4BDB-A661-DF6BB99FA685}" type="presOf" srcId="{B81050AD-9C70-4269-9E88-D7E04F148DA7}" destId="{C0322B6C-3259-4329-BB70-0EF9A869D193}" srcOrd="0" destOrd="0" presId="urn:microsoft.com/office/officeart/2005/8/layout/process2"/>
    <dgm:cxn modelId="{6CAA469C-7FAF-47ED-87A0-C3E899F3295D}" type="presOf" srcId="{A4F88937-D4A1-4DEA-B219-270B268E23EB}" destId="{2ADC2563-D4B3-4B84-92EB-B84F9399FC89}" srcOrd="0" destOrd="0" presId="urn:microsoft.com/office/officeart/2005/8/layout/process2"/>
    <dgm:cxn modelId="{5D8EE00C-56D6-43E0-9C71-168DB95FD073}" type="presOf" srcId="{64C00BE4-D452-4B37-8376-5D92684429DA}" destId="{54EEB5BC-18DA-49B5-9ACA-4A7A1F8C20EA}" srcOrd="0" destOrd="0" presId="urn:microsoft.com/office/officeart/2005/8/layout/process2"/>
    <dgm:cxn modelId="{8481C9CD-D307-42BD-AE80-5305C9979EFD}" type="presOf" srcId="{5F189800-1AF4-42E0-8F29-EB56AFDC91A3}" destId="{2C0B6F39-FED5-4A4D-A04A-C1F9B01FA6D5}" srcOrd="0" destOrd="0" presId="urn:microsoft.com/office/officeart/2005/8/layout/process2"/>
    <dgm:cxn modelId="{B560DA6B-A522-45D9-B2D2-4D47651888D1}" type="presOf" srcId="{A80ED759-638F-438F-8088-C61466EFD1FD}" destId="{C1E1CBBC-966F-46CE-B4FF-068289F144CB}" srcOrd="0" destOrd="0" presId="urn:microsoft.com/office/officeart/2005/8/layout/process2"/>
    <dgm:cxn modelId="{2551F3D2-77C6-4667-9B33-82DD5EE0CB30}" type="presOf" srcId="{A80ED759-638F-438F-8088-C61466EFD1FD}" destId="{346A603C-9220-45CD-A7C0-1A40F0A2E699}" srcOrd="1" destOrd="0" presId="urn:microsoft.com/office/officeart/2005/8/layout/process2"/>
    <dgm:cxn modelId="{BB5BF71E-BA28-455C-9C39-20692A8D72E4}" srcId="{B81050AD-9C70-4269-9E88-D7E04F148DA7}" destId="{BA9E95D9-069E-431F-816E-9BF7246D6F62}" srcOrd="0" destOrd="0" parTransId="{CEBB23BC-178F-4D17-835B-80B75E5DD14A}" sibTransId="{64C00BE4-D452-4B37-8376-5D92684429DA}"/>
    <dgm:cxn modelId="{FD79BA5D-D99B-4334-84EB-8FAB8B3C3826}" type="presOf" srcId="{64C00BE4-D452-4B37-8376-5D92684429DA}" destId="{C86B787B-8068-42C7-A00B-398CA25FC716}" srcOrd="1" destOrd="0" presId="urn:microsoft.com/office/officeart/2005/8/layout/process2"/>
    <dgm:cxn modelId="{9F2C5575-55A3-486A-8AAE-7BE23393D27F}" srcId="{B81050AD-9C70-4269-9E88-D7E04F148DA7}" destId="{5F189800-1AF4-42E0-8F29-EB56AFDC91A3}" srcOrd="1" destOrd="0" parTransId="{A8617872-2353-4EFD-BC8F-E61C3D3E7CED}" sibTransId="{A80ED759-638F-438F-8088-C61466EFD1FD}"/>
    <dgm:cxn modelId="{9476BDA8-657C-4E98-BB82-DFC7F5F2DF1C}" type="presParOf" srcId="{C0322B6C-3259-4329-BB70-0EF9A869D193}" destId="{A7018776-486B-411F-9575-845757F334FE}" srcOrd="0" destOrd="0" presId="urn:microsoft.com/office/officeart/2005/8/layout/process2"/>
    <dgm:cxn modelId="{BD21662F-6BF1-4BEA-80C7-FA3AEFC9E6DF}" type="presParOf" srcId="{C0322B6C-3259-4329-BB70-0EF9A869D193}" destId="{54EEB5BC-18DA-49B5-9ACA-4A7A1F8C20EA}" srcOrd="1" destOrd="0" presId="urn:microsoft.com/office/officeart/2005/8/layout/process2"/>
    <dgm:cxn modelId="{84B0D14A-8084-4A3D-930D-C70854124060}" type="presParOf" srcId="{54EEB5BC-18DA-49B5-9ACA-4A7A1F8C20EA}" destId="{C86B787B-8068-42C7-A00B-398CA25FC716}" srcOrd="0" destOrd="0" presId="urn:microsoft.com/office/officeart/2005/8/layout/process2"/>
    <dgm:cxn modelId="{F74F58FA-D443-47D4-8A5F-A61083F6D159}" type="presParOf" srcId="{C0322B6C-3259-4329-BB70-0EF9A869D193}" destId="{2C0B6F39-FED5-4A4D-A04A-C1F9B01FA6D5}" srcOrd="2" destOrd="0" presId="urn:microsoft.com/office/officeart/2005/8/layout/process2"/>
    <dgm:cxn modelId="{52A08A14-C313-4A87-A6DF-FD04D2BF7A1A}" type="presParOf" srcId="{C0322B6C-3259-4329-BB70-0EF9A869D193}" destId="{C1E1CBBC-966F-46CE-B4FF-068289F144CB}" srcOrd="3" destOrd="0" presId="urn:microsoft.com/office/officeart/2005/8/layout/process2"/>
    <dgm:cxn modelId="{998D0530-78FC-41A0-BAC4-74279632F864}" type="presParOf" srcId="{C1E1CBBC-966F-46CE-B4FF-068289F144CB}" destId="{346A603C-9220-45CD-A7C0-1A40F0A2E699}" srcOrd="0" destOrd="0" presId="urn:microsoft.com/office/officeart/2005/8/layout/process2"/>
    <dgm:cxn modelId="{A23F3AB6-A0AA-48F9-89D1-3257C8DBD387}" type="presParOf" srcId="{C0322B6C-3259-4329-BB70-0EF9A869D193}" destId="{2ADC2563-D4B3-4B84-92EB-B84F9399FC89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5FF2E9-DCCD-4080-996C-D8BFBE4C4B09}" type="datetimeFigureOut">
              <a:rPr lang="en-GB" smtClean="0"/>
              <a:pPr/>
              <a:t>25/09/2015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C9B862-17A5-4208-BA90-AF68D4E4934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412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1"/>
          <p:cNvSpPr txBox="1">
            <a:spLocks noChangeArrowheads="1"/>
          </p:cNvSpPr>
          <p:nvPr userDrawn="1"/>
        </p:nvSpPr>
        <p:spPr bwMode="auto">
          <a:xfrm>
            <a:off x="922338" y="517525"/>
            <a:ext cx="539908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hangingPunct="0">
              <a:lnSpc>
                <a:spcPts val="1400"/>
              </a:lnSpc>
              <a:defRPr/>
            </a:pPr>
            <a:r>
              <a:rPr lang="en-US" sz="1200" b="0" dirty="0" smtClean="0">
                <a:solidFill>
                  <a:srgbClr val="FFFFFF"/>
                </a:solidFill>
              </a:rPr>
              <a:t>NUFFIELD</a:t>
            </a:r>
            <a:r>
              <a:rPr lang="en-US" sz="1200" b="0" baseline="0" dirty="0" smtClean="0">
                <a:solidFill>
                  <a:srgbClr val="FFFFFF"/>
                </a:solidFill>
              </a:rPr>
              <a:t> </a:t>
            </a:r>
            <a:r>
              <a:rPr lang="en-US" sz="1200" b="0" dirty="0" smtClean="0">
                <a:solidFill>
                  <a:srgbClr val="FFFFFF"/>
                </a:solidFill>
              </a:rPr>
              <a:t>DEPARTMENT OF PRIMARY CARE HEALTH SCIENCES</a:t>
            </a:r>
          </a:p>
          <a:p>
            <a:pPr eaLnBrk="0" hangingPunct="0">
              <a:lnSpc>
                <a:spcPts val="1400"/>
              </a:lnSpc>
              <a:defRPr/>
            </a:pPr>
            <a:endParaRPr lang="en-US" sz="1200" b="0" dirty="0" smtClean="0">
              <a:solidFill>
                <a:srgbClr val="FFFFFF"/>
              </a:solidFill>
            </a:endParaRPr>
          </a:p>
        </p:txBody>
      </p:sp>
      <p:pic>
        <p:nvPicPr>
          <p:cNvPr id="5" name="Picture 18" descr="ox_brand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7725" y="541338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14400" y="2141538"/>
            <a:ext cx="5399088" cy="1366837"/>
          </a:xfrm>
        </p:spPr>
        <p:txBody>
          <a:bodyPr/>
          <a:lstStyle>
            <a:lvl1pPr>
              <a:lnSpc>
                <a:spcPts val="3500"/>
              </a:lnSpc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2813" y="3970338"/>
            <a:ext cx="5399087" cy="1752600"/>
          </a:xfrm>
        </p:spPr>
        <p:txBody>
          <a:bodyPr/>
          <a:lstStyle>
            <a:lvl1pPr marL="0" indent="0">
              <a:lnSpc>
                <a:spcPts val="1800"/>
              </a:lnSpc>
              <a:buFont typeface="Wingdings" pitchFamily="2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096000"/>
            <a:ext cx="1905000" cy="457200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6435196" y="5301208"/>
            <a:ext cx="2169252" cy="964112"/>
            <a:chOff x="3275856" y="3140968"/>
            <a:chExt cx="5143500" cy="2286000"/>
          </a:xfrm>
        </p:grpSpPr>
        <p:sp>
          <p:nvSpPr>
            <p:cNvPr id="8" name="Rectangle 7"/>
            <p:cNvSpPr/>
            <p:nvPr/>
          </p:nvSpPr>
          <p:spPr bwMode="auto">
            <a:xfrm>
              <a:off x="3419872" y="3284984"/>
              <a:ext cx="4824536" cy="201622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75856" y="3140968"/>
              <a:ext cx="5143500" cy="2286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387570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7308304" y="6052878"/>
            <a:ext cx="1133624" cy="503834"/>
            <a:chOff x="3275856" y="3140968"/>
            <a:chExt cx="5143500" cy="2286000"/>
          </a:xfrm>
        </p:grpSpPr>
        <p:sp>
          <p:nvSpPr>
            <p:cNvPr id="5" name="Rectangle 4"/>
            <p:cNvSpPr/>
            <p:nvPr/>
          </p:nvSpPr>
          <p:spPr bwMode="auto">
            <a:xfrm>
              <a:off x="3419872" y="3284984"/>
              <a:ext cx="4824536" cy="201622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75856" y="3140968"/>
              <a:ext cx="5143500" cy="2286000"/>
            </a:xfrm>
            <a:prstGeom prst="rect">
              <a:avLst/>
            </a:prstGeom>
          </p:spPr>
        </p:pic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C5D2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 userDrawn="1"/>
        </p:nvSpPr>
        <p:spPr bwMode="auto">
          <a:xfrm>
            <a:off x="-3175" y="5824538"/>
            <a:ext cx="9148763" cy="1036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GB" sz="2400" b="0" smtClean="0">
              <a:solidFill>
                <a:srgbClr val="000000"/>
              </a:solidFill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87338"/>
            <a:ext cx="7772400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113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56500" y="6102350"/>
            <a:ext cx="1366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>
                <a:solidFill>
                  <a:srgbClr val="002147"/>
                </a:solidFill>
                <a:latin typeface="Arial" charset="0"/>
                <a:ea typeface="ＭＳ Ｐゴシック" pitchFamily="1" charset="-128"/>
              </a:defRPr>
            </a:lvl1pPr>
          </a:lstStyle>
          <a:p>
            <a:pPr eaLnBrk="0" hangingPunct="0">
              <a:defRPr/>
            </a:pPr>
            <a:fld id="{912DAC00-9F94-48F6-8F08-AD6C70DF3C75}" type="datetime4">
              <a:rPr lang="en-US" b="0"/>
              <a:pPr eaLnBrk="0" hangingPunct="0">
                <a:defRPr/>
              </a:pPr>
              <a:t>September 25, 2015</a:t>
            </a:fld>
            <a:endParaRPr lang="en-US" b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96000" y="6096000"/>
            <a:ext cx="12954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>
                <a:solidFill>
                  <a:srgbClr val="002147"/>
                </a:solidFill>
                <a:latin typeface="Arial" charset="0"/>
                <a:ea typeface="ＭＳ Ｐゴシック" pitchFamily="1" charset="-128"/>
              </a:defRPr>
            </a:lvl1pPr>
          </a:lstStyle>
          <a:p>
            <a:pPr eaLnBrk="0" hangingPunct="0">
              <a:defRPr/>
            </a:pPr>
            <a:r>
              <a:rPr lang="en-US" b="0"/>
              <a:t>Presentation title, edit in header and footer           (view menu)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56500" y="6261100"/>
            <a:ext cx="136683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>
                <a:solidFill>
                  <a:srgbClr val="002147"/>
                </a:solidFill>
                <a:latin typeface="Arial" charset="0"/>
                <a:ea typeface="ＭＳ Ｐゴシック" pitchFamily="1" charset="-128"/>
              </a:defRPr>
            </a:lvl1pPr>
          </a:lstStyle>
          <a:p>
            <a:pPr eaLnBrk="0" hangingPunct="0">
              <a:defRPr/>
            </a:pPr>
            <a:r>
              <a:rPr lang="en-US" b="0"/>
              <a:t>Page </a:t>
            </a:r>
            <a:fld id="{23B06BFD-34D6-4E0C-BF32-83606CDA026A}" type="slidenum">
              <a:rPr lang="en-US" b="0"/>
              <a:pPr eaLnBrk="0" hangingPunct="0">
                <a:defRPr/>
              </a:pPr>
              <a:t>‹#›</a:t>
            </a:fld>
            <a:endParaRPr lang="en-US" b="0"/>
          </a:p>
        </p:txBody>
      </p:sp>
      <p:pic>
        <p:nvPicPr>
          <p:cNvPr id="1032" name="Picture 14" descr="ox_rect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096000"/>
            <a:ext cx="1366838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3497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lnSpc>
          <a:spcPts val="3700"/>
        </a:lnSpc>
        <a:spcBef>
          <a:spcPct val="0"/>
        </a:spcBef>
        <a:spcAft>
          <a:spcPct val="0"/>
        </a:spcAft>
        <a:defRPr sz="3200">
          <a:solidFill>
            <a:srgbClr val="002147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700"/>
        </a:lnSpc>
        <a:spcBef>
          <a:spcPct val="0"/>
        </a:spcBef>
        <a:spcAft>
          <a:spcPct val="0"/>
        </a:spcAft>
        <a:defRPr sz="3200">
          <a:solidFill>
            <a:srgbClr val="002147"/>
          </a:solidFill>
          <a:latin typeface="Arial" charset="0"/>
          <a:ea typeface="ＭＳ Ｐゴシック" pitchFamily="1" charset="-128"/>
        </a:defRPr>
      </a:lvl2pPr>
      <a:lvl3pPr algn="l" rtl="0" eaLnBrk="0" fontAlgn="base" hangingPunct="0">
        <a:lnSpc>
          <a:spcPts val="3700"/>
        </a:lnSpc>
        <a:spcBef>
          <a:spcPct val="0"/>
        </a:spcBef>
        <a:spcAft>
          <a:spcPct val="0"/>
        </a:spcAft>
        <a:defRPr sz="3200">
          <a:solidFill>
            <a:srgbClr val="002147"/>
          </a:solidFill>
          <a:latin typeface="Arial" charset="0"/>
          <a:ea typeface="ＭＳ Ｐゴシック" pitchFamily="1" charset="-128"/>
        </a:defRPr>
      </a:lvl3pPr>
      <a:lvl4pPr algn="l" rtl="0" eaLnBrk="0" fontAlgn="base" hangingPunct="0">
        <a:lnSpc>
          <a:spcPts val="3700"/>
        </a:lnSpc>
        <a:spcBef>
          <a:spcPct val="0"/>
        </a:spcBef>
        <a:spcAft>
          <a:spcPct val="0"/>
        </a:spcAft>
        <a:defRPr sz="3200">
          <a:solidFill>
            <a:srgbClr val="002147"/>
          </a:solidFill>
          <a:latin typeface="Arial" charset="0"/>
          <a:ea typeface="ＭＳ Ｐゴシック" pitchFamily="1" charset="-128"/>
        </a:defRPr>
      </a:lvl4pPr>
      <a:lvl5pPr algn="l" rtl="0" eaLnBrk="0" fontAlgn="base" hangingPunct="0">
        <a:lnSpc>
          <a:spcPts val="3700"/>
        </a:lnSpc>
        <a:spcBef>
          <a:spcPct val="0"/>
        </a:spcBef>
        <a:spcAft>
          <a:spcPct val="0"/>
        </a:spcAft>
        <a:defRPr sz="3200">
          <a:solidFill>
            <a:srgbClr val="002147"/>
          </a:solidFill>
          <a:latin typeface="Arial" charset="0"/>
          <a:ea typeface="ＭＳ Ｐゴシック" pitchFamily="1" charset="-128"/>
        </a:defRPr>
      </a:lvl5pPr>
      <a:lvl6pPr marL="457200" algn="l" rtl="0" fontAlgn="base">
        <a:lnSpc>
          <a:spcPts val="3700"/>
        </a:lnSpc>
        <a:spcBef>
          <a:spcPct val="0"/>
        </a:spcBef>
        <a:spcAft>
          <a:spcPct val="0"/>
        </a:spcAft>
        <a:defRPr sz="3200">
          <a:solidFill>
            <a:srgbClr val="002147"/>
          </a:solidFill>
          <a:latin typeface="Arial" charset="0"/>
          <a:ea typeface="ＭＳ Ｐゴシック" pitchFamily="1" charset="-128"/>
        </a:defRPr>
      </a:lvl6pPr>
      <a:lvl7pPr marL="914400" algn="l" rtl="0" fontAlgn="base">
        <a:lnSpc>
          <a:spcPts val="3700"/>
        </a:lnSpc>
        <a:spcBef>
          <a:spcPct val="0"/>
        </a:spcBef>
        <a:spcAft>
          <a:spcPct val="0"/>
        </a:spcAft>
        <a:defRPr sz="3200">
          <a:solidFill>
            <a:srgbClr val="002147"/>
          </a:solidFill>
          <a:latin typeface="Arial" charset="0"/>
          <a:ea typeface="ＭＳ Ｐゴシック" pitchFamily="1" charset="-128"/>
        </a:defRPr>
      </a:lvl7pPr>
      <a:lvl8pPr marL="1371600" algn="l" rtl="0" fontAlgn="base">
        <a:lnSpc>
          <a:spcPts val="3700"/>
        </a:lnSpc>
        <a:spcBef>
          <a:spcPct val="0"/>
        </a:spcBef>
        <a:spcAft>
          <a:spcPct val="0"/>
        </a:spcAft>
        <a:defRPr sz="3200">
          <a:solidFill>
            <a:srgbClr val="002147"/>
          </a:solidFill>
          <a:latin typeface="Arial" charset="0"/>
          <a:ea typeface="ＭＳ Ｐゴシック" pitchFamily="1" charset="-128"/>
        </a:defRPr>
      </a:lvl8pPr>
      <a:lvl9pPr marL="1828800" algn="l" rtl="0" fontAlgn="base">
        <a:lnSpc>
          <a:spcPts val="3700"/>
        </a:lnSpc>
        <a:spcBef>
          <a:spcPct val="0"/>
        </a:spcBef>
        <a:spcAft>
          <a:spcPct val="0"/>
        </a:spcAft>
        <a:defRPr sz="3200">
          <a:solidFill>
            <a:srgbClr val="002147"/>
          </a:solidFill>
          <a:latin typeface="Arial" charset="0"/>
          <a:ea typeface="ＭＳ Ｐゴシック" pitchFamily="1" charset="-128"/>
        </a:defRPr>
      </a:lvl9pPr>
    </p:titleStyle>
    <p:bodyStyle>
      <a:lvl1pPr marL="282575" indent="-282575"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Clr>
          <a:srgbClr val="002147"/>
        </a:buClr>
        <a:buSzPct val="80000"/>
        <a:buFont typeface="Wingdings" pitchFamily="2" charset="2"/>
        <a:buChar char="§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763588" indent="-188913" algn="l" rtl="0" eaLnBrk="0" fontAlgn="base" hangingPunct="0">
        <a:spcBef>
          <a:spcPct val="20000"/>
        </a:spcBef>
        <a:spcAft>
          <a:spcPct val="0"/>
        </a:spcAft>
        <a:buClr>
          <a:srgbClr val="002147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</a:defRPr>
      </a:lvl2pPr>
      <a:lvl3pPr marL="1141413" indent="-187325" algn="l" rtl="0" eaLnBrk="0" fontAlgn="base" hangingPunct="0">
        <a:spcBef>
          <a:spcPct val="20000"/>
        </a:spcBef>
        <a:spcAft>
          <a:spcPct val="0"/>
        </a:spcAft>
        <a:buClr>
          <a:srgbClr val="002147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</a:defRPr>
      </a:lvl3pPr>
      <a:lvl4pPr marL="1519238" indent="-187325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1898650" indent="-1889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5pPr>
      <a:lvl6pPr marL="2355850" indent="-1889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813050" indent="-1889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270250" indent="-1889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727450" indent="-1889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james.sheppard@phc.ox.ac.u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600" y="2564904"/>
            <a:ext cx="7632848" cy="648072"/>
          </a:xfrm>
        </p:spPr>
        <p:txBody>
          <a:bodyPr/>
          <a:lstStyle/>
          <a:p>
            <a:r>
              <a:rPr lang="en-GB" sz="3600" b="1" dirty="0" smtClean="0"/>
              <a:t>Applying for an MRC fellowship</a:t>
            </a:r>
            <a:endParaRPr lang="en-US" sz="20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3609" y="4005064"/>
            <a:ext cx="7344815" cy="157015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400" b="1" dirty="0" smtClean="0"/>
              <a:t>Dr James Sheppard</a:t>
            </a:r>
          </a:p>
          <a:p>
            <a:pPr>
              <a:lnSpc>
                <a:spcPct val="100000"/>
              </a:lnSpc>
            </a:pPr>
            <a:endParaRPr lang="en-GB" sz="2400" dirty="0" smtClean="0"/>
          </a:p>
          <a:p>
            <a:pPr>
              <a:lnSpc>
                <a:spcPct val="100000"/>
              </a:lnSpc>
            </a:pPr>
            <a:endParaRPr lang="en-GB" sz="2400" dirty="0"/>
          </a:p>
          <a:p>
            <a:pPr>
              <a:lnSpc>
                <a:spcPct val="100000"/>
              </a:lnSpc>
            </a:pPr>
            <a:r>
              <a:rPr lang="en-US" sz="2400" dirty="0" smtClean="0"/>
              <a:t>Nuffield Department of </a:t>
            </a:r>
          </a:p>
          <a:p>
            <a:pPr>
              <a:lnSpc>
                <a:spcPct val="100000"/>
              </a:lnSpc>
            </a:pPr>
            <a:r>
              <a:rPr lang="en-US" sz="2400" dirty="0" smtClean="0"/>
              <a:t>Primary Care Health Sciences</a:t>
            </a:r>
          </a:p>
          <a:p>
            <a:pPr>
              <a:lnSpc>
                <a:spcPct val="100000"/>
              </a:lnSpc>
            </a:pPr>
            <a:r>
              <a:rPr lang="en-US" sz="2400" dirty="0" smtClean="0"/>
              <a:t>University of Oxford</a:t>
            </a:r>
          </a:p>
          <a:p>
            <a:pPr>
              <a:lnSpc>
                <a:spcPct val="100000"/>
              </a:lnSpc>
            </a:pPr>
            <a:endParaRPr lang="en-US" sz="2400" b="1" dirty="0"/>
          </a:p>
          <a:p>
            <a:pPr>
              <a:lnSpc>
                <a:spcPct val="100000"/>
              </a:lnSpc>
            </a:pPr>
            <a:r>
              <a:rPr lang="en-GB" sz="2400" dirty="0"/>
              <a:t/>
            </a:r>
            <a:br>
              <a:rPr lang="en-GB" sz="2400" dirty="0"/>
            </a:b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Sorting out your costings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80728"/>
            <a:ext cx="7772400" cy="464537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sz="2400" dirty="0" smtClean="0"/>
              <a:t>Ask for help</a:t>
            </a:r>
          </a:p>
          <a:p>
            <a:pPr>
              <a:lnSpc>
                <a:spcPct val="150000"/>
              </a:lnSpc>
            </a:pPr>
            <a:r>
              <a:rPr lang="en-GB" sz="2400" dirty="0" smtClean="0"/>
              <a:t>Look at other people’s applications</a:t>
            </a:r>
          </a:p>
          <a:p>
            <a:pPr>
              <a:lnSpc>
                <a:spcPct val="150000"/>
              </a:lnSpc>
            </a:pPr>
            <a:r>
              <a:rPr lang="en-GB" sz="2400" dirty="0" smtClean="0"/>
              <a:t>Read the guidance carefully</a:t>
            </a:r>
          </a:p>
          <a:p>
            <a:pPr>
              <a:lnSpc>
                <a:spcPct val="150000"/>
              </a:lnSpc>
            </a:pPr>
            <a:r>
              <a:rPr lang="en-GB" sz="2400" dirty="0" smtClean="0"/>
              <a:t>Post-doc grants don’t include research staff</a:t>
            </a:r>
          </a:p>
          <a:p>
            <a:pPr>
              <a:lnSpc>
                <a:spcPct val="150000"/>
              </a:lnSpc>
            </a:pPr>
            <a:r>
              <a:rPr lang="en-GB" sz="2400" dirty="0" smtClean="0"/>
              <a:t>Max reasonable ~£300,000</a:t>
            </a:r>
          </a:p>
          <a:p>
            <a:pPr lvl="1">
              <a:lnSpc>
                <a:spcPct val="150000"/>
              </a:lnSpc>
            </a:pPr>
            <a:r>
              <a:rPr lang="en-GB" dirty="0" smtClean="0"/>
              <a:t>~£10,000 on 7 conferences + research trip</a:t>
            </a:r>
          </a:p>
          <a:p>
            <a:pPr lvl="1">
              <a:lnSpc>
                <a:spcPct val="150000"/>
              </a:lnSpc>
            </a:pPr>
            <a:r>
              <a:rPr lang="en-GB" dirty="0" smtClean="0"/>
              <a:t>~£15,000 blood pressure monitors</a:t>
            </a:r>
          </a:p>
          <a:p>
            <a:pPr lvl="1">
              <a:lnSpc>
                <a:spcPct val="150000"/>
              </a:lnSpc>
            </a:pPr>
            <a:r>
              <a:rPr lang="en-GB" dirty="0" smtClean="0"/>
              <a:t>~£20,000 consumables, publication costs, computer + software</a:t>
            </a:r>
          </a:p>
          <a:p>
            <a:pPr lvl="1">
              <a:lnSpc>
                <a:spcPct val="150000"/>
              </a:lnSpc>
            </a:pPr>
            <a:r>
              <a:rPr lang="en-GB" dirty="0" smtClean="0"/>
              <a:t>~£8,000 training courses</a:t>
            </a:r>
            <a:endParaRPr lang="en-GB" dirty="0"/>
          </a:p>
        </p:txBody>
      </p:sp>
      <p:pic>
        <p:nvPicPr>
          <p:cNvPr id="4099" name="Picture 3" descr="C:\Users\jsheppard\AppData\Local\Microsoft\Windows\Temporary Internet Files\Content.IE5\3GP0GU2J\MC90038417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76672"/>
            <a:ext cx="1584176" cy="2862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693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happens after you submit your app?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0174575"/>
              </p:ext>
            </p:extLst>
          </p:nvPr>
        </p:nvGraphicFramePr>
        <p:xfrm>
          <a:off x="755576" y="1124744"/>
          <a:ext cx="3600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0" y="1268760"/>
            <a:ext cx="3888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dirty="0" smtClean="0"/>
              <a:t>31 applications</a:t>
            </a:r>
            <a:endParaRPr lang="en-GB" b="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2852936"/>
            <a:ext cx="3888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dirty="0" smtClean="0"/>
              <a:t>16 applications (52%)</a:t>
            </a:r>
            <a:endParaRPr lang="en-GB" b="0" dirty="0"/>
          </a:p>
        </p:txBody>
      </p:sp>
      <p:sp>
        <p:nvSpPr>
          <p:cNvPr id="7" name="TextBox 6"/>
          <p:cNvSpPr txBox="1"/>
          <p:nvPr/>
        </p:nvSpPr>
        <p:spPr>
          <a:xfrm>
            <a:off x="4572000" y="4437112"/>
            <a:ext cx="3888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dirty="0" smtClean="0"/>
              <a:t>11 awards (35%)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1139283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Preparing for interview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7984" y="1052736"/>
            <a:ext cx="4030216" cy="457336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sz="2400" dirty="0" smtClean="0"/>
              <a:t>Read up on the topic</a:t>
            </a:r>
          </a:p>
          <a:p>
            <a:pPr>
              <a:lnSpc>
                <a:spcPct val="150000"/>
              </a:lnSpc>
            </a:pPr>
            <a:endParaRPr lang="en-GB" sz="1000" dirty="0" smtClean="0"/>
          </a:p>
          <a:p>
            <a:pPr>
              <a:lnSpc>
                <a:spcPct val="100000"/>
              </a:lnSpc>
            </a:pPr>
            <a:r>
              <a:rPr lang="en-GB" sz="2400" dirty="0" smtClean="0"/>
              <a:t>Have a mock interview early</a:t>
            </a:r>
          </a:p>
          <a:p>
            <a:pPr>
              <a:lnSpc>
                <a:spcPct val="100000"/>
              </a:lnSpc>
            </a:pPr>
            <a:endParaRPr lang="en-GB" sz="1000" dirty="0" smtClean="0"/>
          </a:p>
          <a:p>
            <a:pPr>
              <a:lnSpc>
                <a:spcPct val="100000"/>
              </a:lnSpc>
            </a:pPr>
            <a:r>
              <a:rPr lang="en-GB" sz="2400" dirty="0" smtClean="0"/>
              <a:t>Prepare a response to every criticism of you application</a:t>
            </a:r>
          </a:p>
          <a:p>
            <a:pPr>
              <a:lnSpc>
                <a:spcPct val="100000"/>
              </a:lnSpc>
            </a:pPr>
            <a:endParaRPr lang="en-GB" sz="1000" dirty="0" smtClean="0"/>
          </a:p>
          <a:p>
            <a:pPr>
              <a:lnSpc>
                <a:spcPct val="100000"/>
              </a:lnSpc>
            </a:pPr>
            <a:r>
              <a:rPr lang="en-GB" sz="2400" dirty="0"/>
              <a:t>Find out who’s on the </a:t>
            </a:r>
            <a:r>
              <a:rPr lang="en-GB" sz="2400" dirty="0" smtClean="0"/>
              <a:t>panel</a:t>
            </a:r>
          </a:p>
          <a:p>
            <a:pPr>
              <a:lnSpc>
                <a:spcPct val="100000"/>
              </a:lnSpc>
            </a:pPr>
            <a:endParaRPr lang="en-GB" sz="1000" dirty="0" smtClean="0"/>
          </a:p>
          <a:p>
            <a:pPr>
              <a:lnSpc>
                <a:spcPct val="100000"/>
              </a:lnSpc>
            </a:pPr>
            <a:r>
              <a:rPr lang="en-GB" sz="2400" dirty="0" smtClean="0"/>
              <a:t>Think about your ‘10 year career plan’</a:t>
            </a:r>
            <a:endParaRPr lang="en-GB" sz="2400" dirty="0"/>
          </a:p>
          <a:p>
            <a:pPr>
              <a:lnSpc>
                <a:spcPct val="100000"/>
              </a:lnSpc>
            </a:pPr>
            <a:endParaRPr lang="en-GB" sz="2400" dirty="0" smtClean="0"/>
          </a:p>
        </p:txBody>
      </p:sp>
      <p:pic>
        <p:nvPicPr>
          <p:cNvPr id="6146" name="Picture 2" descr="C:\Users\jsheppard\AppData\Local\Microsoft\Windows\Temporary Internet Files\Content.IE5\9C7G0HJ0\MC90006013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12776"/>
            <a:ext cx="2952328" cy="3538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643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Panel Scoring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78" y="980728"/>
            <a:ext cx="9481174" cy="4645372"/>
          </a:xfrm>
        </p:spPr>
        <p:txBody>
          <a:bodyPr/>
          <a:lstStyle/>
          <a:p>
            <a:pPr marL="574675" lvl="1" indent="0">
              <a:spcAft>
                <a:spcPts val="500"/>
              </a:spcAft>
              <a:buNone/>
            </a:pPr>
            <a:r>
              <a:rPr lang="en-GB" dirty="0" smtClean="0"/>
              <a:t>10</a:t>
            </a:r>
            <a:r>
              <a:rPr lang="en-GB" dirty="0"/>
              <a:t>. Exceptional – Top international programme </a:t>
            </a:r>
            <a:endParaRPr lang="en-GB" dirty="0" smtClean="0"/>
          </a:p>
          <a:p>
            <a:pPr marL="574675" lvl="1" indent="0">
              <a:spcAft>
                <a:spcPts val="500"/>
              </a:spcAft>
              <a:buNone/>
            </a:pPr>
            <a:r>
              <a:rPr lang="en-GB" dirty="0" smtClean="0"/>
              <a:t>9</a:t>
            </a:r>
            <a:r>
              <a:rPr lang="en-GB" dirty="0"/>
              <a:t>. Excellent – Internationally competitive and leading edge </a:t>
            </a:r>
            <a:endParaRPr lang="en-GB" dirty="0" smtClean="0"/>
          </a:p>
          <a:p>
            <a:pPr marL="574675" lvl="1" indent="0">
              <a:spcAft>
                <a:spcPts val="500"/>
              </a:spcAft>
              <a:buNone/>
            </a:pPr>
            <a:r>
              <a:rPr lang="en-GB" dirty="0" smtClean="0"/>
              <a:t>8</a:t>
            </a:r>
            <a:r>
              <a:rPr lang="en-GB" dirty="0"/>
              <a:t>. Very High Quality – Internationally competitive </a:t>
            </a:r>
            <a:endParaRPr lang="en-GB" dirty="0" smtClean="0"/>
          </a:p>
          <a:p>
            <a:pPr marL="574675" lvl="1" indent="0">
              <a:spcAft>
                <a:spcPts val="500"/>
              </a:spcAft>
              <a:buNone/>
            </a:pPr>
            <a:r>
              <a:rPr lang="en-GB" dirty="0" smtClean="0"/>
              <a:t>7</a:t>
            </a:r>
            <a:r>
              <a:rPr lang="en-GB" dirty="0"/>
              <a:t>. High Quality – Leading edge </a:t>
            </a:r>
            <a:r>
              <a:rPr lang="en-GB" dirty="0" smtClean="0"/>
              <a:t>nationally, international quality in parts </a:t>
            </a:r>
          </a:p>
          <a:p>
            <a:pPr marL="574675" lvl="1" indent="0">
              <a:spcAft>
                <a:spcPts val="500"/>
              </a:spcAft>
              <a:buNone/>
            </a:pPr>
            <a:endParaRPr lang="en-GB" dirty="0" smtClean="0"/>
          </a:p>
          <a:p>
            <a:pPr marL="574675" lvl="1" indent="0">
              <a:spcAft>
                <a:spcPts val="500"/>
              </a:spcAft>
              <a:buNone/>
            </a:pPr>
            <a:r>
              <a:rPr lang="en-GB" dirty="0" smtClean="0"/>
              <a:t>6</a:t>
            </a:r>
            <a:r>
              <a:rPr lang="en-GB" dirty="0"/>
              <a:t>. High Quality – Leading edge nationally, but not yet internationally competitive</a:t>
            </a:r>
          </a:p>
          <a:p>
            <a:pPr marL="574675" lvl="1" indent="0">
              <a:spcAft>
                <a:spcPts val="500"/>
              </a:spcAft>
              <a:buNone/>
            </a:pPr>
            <a:r>
              <a:rPr lang="en-GB" dirty="0"/>
              <a:t>5. Good Quality – Nationally competitive</a:t>
            </a:r>
          </a:p>
          <a:p>
            <a:pPr marL="574675" lvl="1" indent="0">
              <a:spcAft>
                <a:spcPts val="500"/>
              </a:spcAft>
              <a:buNone/>
            </a:pPr>
            <a:r>
              <a:rPr lang="en-GB" dirty="0"/>
              <a:t>4. Potentially Useful – with significant weaknesses</a:t>
            </a:r>
          </a:p>
          <a:p>
            <a:pPr marL="574675" lvl="1" indent="0">
              <a:spcAft>
                <a:spcPts val="500"/>
              </a:spcAft>
              <a:buNone/>
            </a:pPr>
            <a:r>
              <a:rPr lang="en-GB" dirty="0"/>
              <a:t>3. Potentially Useful – With major weaknesses</a:t>
            </a:r>
          </a:p>
          <a:p>
            <a:pPr marL="574675" lvl="1" indent="0">
              <a:spcAft>
                <a:spcPts val="500"/>
              </a:spcAft>
              <a:buNone/>
            </a:pPr>
            <a:r>
              <a:rPr lang="en-GB" dirty="0"/>
              <a:t>2. Poor Quality – Bordering on unacceptable</a:t>
            </a:r>
          </a:p>
          <a:p>
            <a:pPr marL="574675" lvl="1" indent="0">
              <a:spcAft>
                <a:spcPts val="500"/>
              </a:spcAft>
              <a:buNone/>
            </a:pPr>
            <a:r>
              <a:rPr lang="en-GB" dirty="0"/>
              <a:t>1. Unacceptable quality or has serious ethical concerns</a:t>
            </a:r>
          </a:p>
          <a:p>
            <a:pPr marL="574675" lvl="1" indent="0">
              <a:spcAft>
                <a:spcPts val="500"/>
              </a:spcAft>
              <a:buNone/>
            </a:pPr>
            <a:r>
              <a:rPr lang="en-GB" dirty="0"/>
              <a:t>0. Ineligible for funding</a:t>
            </a:r>
          </a:p>
          <a:p>
            <a:pPr>
              <a:spcAft>
                <a:spcPts val="500"/>
              </a:spcAft>
            </a:pPr>
            <a:endParaRPr lang="en-GB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684448" y="2708920"/>
            <a:ext cx="79200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07865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happens next?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GB" sz="2400" dirty="0" smtClean="0"/>
              <a:t>1 week until decision</a:t>
            </a:r>
          </a:p>
          <a:p>
            <a:pPr>
              <a:lnSpc>
                <a:spcPct val="150000"/>
              </a:lnSpc>
            </a:pPr>
            <a:r>
              <a:rPr lang="en-GB" sz="2400" dirty="0" smtClean="0"/>
              <a:t>1 month until confirmation of the final award</a:t>
            </a:r>
          </a:p>
          <a:p>
            <a:pPr>
              <a:lnSpc>
                <a:spcPct val="150000"/>
              </a:lnSpc>
            </a:pPr>
            <a:r>
              <a:rPr lang="en-GB" sz="2400" dirty="0" smtClean="0"/>
              <a:t>MRC induction day (September/October)</a:t>
            </a:r>
          </a:p>
          <a:p>
            <a:pPr>
              <a:lnSpc>
                <a:spcPct val="150000"/>
              </a:lnSpc>
            </a:pPr>
            <a:r>
              <a:rPr lang="en-GB" sz="2400" dirty="0" smtClean="0"/>
              <a:t>Fellows’ day (May)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72563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‘Tips’ for the top!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GB" sz="2400" dirty="0" smtClean="0"/>
              <a:t>Prepare well in advance</a:t>
            </a:r>
          </a:p>
          <a:p>
            <a:pPr>
              <a:lnSpc>
                <a:spcPct val="150000"/>
              </a:lnSpc>
            </a:pPr>
            <a:r>
              <a:rPr lang="en-GB" sz="2400" dirty="0" smtClean="0"/>
              <a:t>Take the initiative</a:t>
            </a:r>
          </a:p>
          <a:p>
            <a:pPr>
              <a:lnSpc>
                <a:spcPct val="150000"/>
              </a:lnSpc>
            </a:pPr>
            <a:r>
              <a:rPr lang="en-GB" sz="2400" dirty="0" smtClean="0"/>
              <a:t>Be persistent</a:t>
            </a:r>
          </a:p>
          <a:p>
            <a:pPr>
              <a:lnSpc>
                <a:spcPct val="150000"/>
              </a:lnSpc>
            </a:pPr>
            <a:r>
              <a:rPr lang="en-GB" sz="2400" dirty="0" smtClean="0"/>
              <a:t>Speak to other people (+ use the RDS)</a:t>
            </a:r>
          </a:p>
        </p:txBody>
      </p:sp>
    </p:spTree>
    <p:extLst>
      <p:ext uri="{BB962C8B-B14F-4D97-AF65-F5344CB8AC3E}">
        <p14:creationId xmlns:p14="http://schemas.microsoft.com/office/powerpoint/2010/main" val="420396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21059"/>
            <a:ext cx="7772400" cy="2215853"/>
          </a:xfrm>
        </p:spPr>
        <p:txBody>
          <a:bodyPr anchor="ctr"/>
          <a:lstStyle/>
          <a:p>
            <a:pPr algn="ctr">
              <a:buNone/>
            </a:pPr>
            <a:endParaRPr lang="en-GB" sz="5000" dirty="0" smtClean="0"/>
          </a:p>
          <a:p>
            <a:pPr algn="ctr">
              <a:buNone/>
            </a:pPr>
            <a:endParaRPr lang="en-GB" sz="5000" dirty="0" smtClean="0"/>
          </a:p>
          <a:p>
            <a:pPr algn="ctr">
              <a:buNone/>
            </a:pPr>
            <a:r>
              <a:rPr lang="en-GB" sz="5000" dirty="0" smtClean="0"/>
              <a:t>Thank you for listening!</a:t>
            </a:r>
            <a:endParaRPr lang="en-GB" sz="50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31726" y="1916832"/>
            <a:ext cx="7880549" cy="719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82575" indent="-282575" algn="l" rtl="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>
                <a:srgbClr val="002147"/>
              </a:buClr>
              <a:buSzPct val="80000"/>
              <a:buFont typeface="Wingdings" pitchFamily="2" charset="2"/>
              <a:buChar char="§"/>
              <a:defRPr sz="2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63588" indent="-188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147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2pPr>
            <a:lvl3pPr marL="1141413" indent="-1873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147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3pPr>
            <a:lvl4pPr marL="1519238" indent="-187325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4pPr>
            <a:lvl5pPr marL="1898650" indent="-188913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355850" indent="-188913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813050" indent="-188913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270250" indent="-188913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727450" indent="-188913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None/>
            </a:pPr>
            <a:endParaRPr lang="en-US" sz="2200" kern="0" dirty="0">
              <a:solidFill>
                <a:srgbClr val="00B0F0"/>
              </a:solidFill>
              <a:hlinkClick r:id="rId2"/>
            </a:endParaRPr>
          </a:p>
          <a:p>
            <a:pPr marL="0" indent="0" algn="ctr">
              <a:buNone/>
            </a:pPr>
            <a:endParaRPr lang="en-US" sz="2400" b="1" kern="0" dirty="0" smtClean="0">
              <a:solidFill>
                <a:srgbClr val="00B0F0"/>
              </a:solidFill>
              <a:hlinkClick r:id="rId2"/>
            </a:endParaRPr>
          </a:p>
          <a:p>
            <a:pPr marL="0" indent="0" algn="ctr">
              <a:buNone/>
            </a:pPr>
            <a:r>
              <a:rPr lang="en-US" sz="2400" b="1" kern="0" dirty="0" smtClean="0"/>
              <a:t> </a:t>
            </a:r>
          </a:p>
          <a:p>
            <a:pPr marL="0" indent="0" algn="ctr">
              <a:buNone/>
            </a:pPr>
            <a:endParaRPr lang="en-GB" sz="2400" b="0" kern="0" dirty="0" smtClean="0"/>
          </a:p>
          <a:p>
            <a:pPr marL="0" indent="0" algn="ctr">
              <a:buNone/>
            </a:pPr>
            <a:r>
              <a:rPr lang="en-GB" sz="2400" b="0" kern="0" dirty="0" smtClean="0"/>
              <a:t>Email: </a:t>
            </a:r>
            <a:r>
              <a:rPr lang="en-US" sz="2400" b="0" kern="0" dirty="0">
                <a:solidFill>
                  <a:srgbClr val="00B0F0"/>
                </a:solidFill>
                <a:hlinkClick r:id="rId2"/>
              </a:rPr>
              <a:t>james.sheppard@phc.ox.ac.uk</a:t>
            </a:r>
            <a:endParaRPr lang="en-GB" sz="2400" b="0" kern="0" dirty="0"/>
          </a:p>
          <a:p>
            <a:pPr marL="0" indent="0" algn="ctr">
              <a:buNone/>
            </a:pPr>
            <a:endParaRPr lang="en-GB" sz="2400" b="0" kern="0" dirty="0" smtClean="0"/>
          </a:p>
          <a:p>
            <a:pPr marL="0" indent="0" algn="ctr">
              <a:buNone/>
            </a:pPr>
            <a:r>
              <a:rPr lang="en-GB" sz="2400" b="0" kern="0" dirty="0" smtClean="0"/>
              <a:t>Twitter: </a:t>
            </a:r>
            <a:r>
              <a:rPr lang="en-GB" sz="2400" b="0" kern="0" dirty="0" smtClean="0">
                <a:solidFill>
                  <a:schemeClr val="accent2"/>
                </a:solidFill>
              </a:rPr>
              <a:t>@jamessheppard48</a:t>
            </a:r>
            <a:r>
              <a:rPr lang="en-GB" sz="2200" b="0" kern="0" dirty="0" smtClean="0"/>
              <a:t/>
            </a:r>
            <a:br>
              <a:rPr lang="en-GB" sz="2200" b="0" kern="0" dirty="0" smtClean="0"/>
            </a:br>
            <a:endParaRPr lang="en-GB" sz="2200" b="0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600" dirty="0" smtClean="0"/>
              <a:t>What we’ll cover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12776"/>
            <a:ext cx="8278688" cy="3686820"/>
          </a:xfrm>
        </p:spPr>
        <p:txBody>
          <a:bodyPr/>
          <a:lstStyle/>
          <a:p>
            <a:r>
              <a:rPr lang="en-GB" sz="2600" dirty="0" smtClean="0"/>
              <a:t>Planning your application</a:t>
            </a:r>
          </a:p>
          <a:p>
            <a:endParaRPr lang="en-GB" sz="2600" dirty="0"/>
          </a:p>
          <a:p>
            <a:r>
              <a:rPr lang="en-GB" sz="2600" dirty="0" smtClean="0"/>
              <a:t>Completing the application form</a:t>
            </a:r>
          </a:p>
          <a:p>
            <a:endParaRPr lang="en-GB" sz="2600" dirty="0" smtClean="0"/>
          </a:p>
          <a:p>
            <a:r>
              <a:rPr lang="en-GB" sz="2600" dirty="0" smtClean="0"/>
              <a:t>Preparing for interview</a:t>
            </a:r>
          </a:p>
          <a:p>
            <a:pPr marL="0" indent="0">
              <a:buNone/>
            </a:pPr>
            <a:endParaRPr lang="en-GB" sz="2600" dirty="0"/>
          </a:p>
          <a:p>
            <a:r>
              <a:rPr lang="en-GB" sz="2600" dirty="0" smtClean="0"/>
              <a:t>Peer review/feedback</a:t>
            </a:r>
          </a:p>
          <a:p>
            <a:endParaRPr lang="en-GB" sz="2600" dirty="0" smtClean="0"/>
          </a:p>
          <a:p>
            <a:r>
              <a:rPr lang="en-GB" sz="2600" dirty="0" smtClean="0"/>
              <a:t>‘Tips’ for the top</a:t>
            </a:r>
          </a:p>
          <a:p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89070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C:\Users\jsheppard\AppData\Local\Microsoft\Windows\Temporary Internet Files\Content.IE5\3GP0GU2J\MP900385553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791215"/>
            <a:ext cx="4018047" cy="287003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24744"/>
            <a:ext cx="7772400" cy="4501356"/>
          </a:xfrm>
        </p:spPr>
        <p:txBody>
          <a:bodyPr/>
          <a:lstStyle/>
          <a:p>
            <a:r>
              <a:rPr lang="en-GB" sz="2400" dirty="0" smtClean="0"/>
              <a:t>Starting thinking about it early – at least 18 months before the end of you current contract</a:t>
            </a:r>
          </a:p>
          <a:p>
            <a:endParaRPr lang="en-GB" sz="2400" dirty="0" smtClean="0"/>
          </a:p>
          <a:p>
            <a:pPr>
              <a:lnSpc>
                <a:spcPct val="100000"/>
              </a:lnSpc>
            </a:pPr>
            <a:r>
              <a:rPr lang="en-GB" sz="2400" dirty="0"/>
              <a:t>Find more than </a:t>
            </a:r>
            <a:r>
              <a:rPr lang="en-GB" sz="2400" dirty="0" smtClean="0"/>
              <a:t>one fellowship to apply for</a:t>
            </a:r>
            <a:endParaRPr lang="en-GB" sz="2400" dirty="0"/>
          </a:p>
          <a:p>
            <a:pPr lvl="1"/>
            <a:r>
              <a:rPr lang="en-GB" dirty="0"/>
              <a:t>Research Council, NIHR, charities</a:t>
            </a:r>
          </a:p>
          <a:p>
            <a:pPr lvl="1"/>
            <a:endParaRPr lang="en-GB" dirty="0"/>
          </a:p>
          <a:p>
            <a:pPr>
              <a:lnSpc>
                <a:spcPct val="100000"/>
              </a:lnSpc>
            </a:pPr>
            <a:r>
              <a:rPr lang="en-GB" sz="2400" dirty="0"/>
              <a:t>Clinical/non-clinical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Make a plan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406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Making the most of your CV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96752"/>
            <a:ext cx="7772400" cy="442934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 smtClean="0"/>
              <a:t>Publications</a:t>
            </a:r>
          </a:p>
          <a:p>
            <a:pPr lvl="1"/>
            <a:r>
              <a:rPr lang="en-GB" dirty="0" smtClean="0"/>
              <a:t>3 published papers (2 papers and 1 protocol)</a:t>
            </a:r>
          </a:p>
          <a:p>
            <a:pPr lvl="1"/>
            <a:r>
              <a:rPr lang="en-GB" dirty="0" smtClean="0"/>
              <a:t>2 articles in press (including 1 letter)</a:t>
            </a:r>
          </a:p>
          <a:p>
            <a:pPr lvl="1"/>
            <a:endParaRPr lang="en-GB" dirty="0" smtClean="0"/>
          </a:p>
          <a:p>
            <a:pPr>
              <a:lnSpc>
                <a:spcPct val="100000"/>
              </a:lnSpc>
            </a:pPr>
            <a:r>
              <a:rPr lang="en-GB" sz="2400" dirty="0" smtClean="0"/>
              <a:t>Small grants/travel awards/prizes</a:t>
            </a:r>
          </a:p>
          <a:p>
            <a:pPr lvl="1"/>
            <a:r>
              <a:rPr lang="en-GB" dirty="0"/>
              <a:t>Small </a:t>
            </a:r>
            <a:r>
              <a:rPr lang="en-GB" dirty="0" smtClean="0"/>
              <a:t>SPCR project grant (£35,000)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>
              <a:lnSpc>
                <a:spcPct val="100000"/>
              </a:lnSpc>
            </a:pPr>
            <a:r>
              <a:rPr lang="en-GB" sz="2400" dirty="0" smtClean="0"/>
              <a:t>Presentations</a:t>
            </a:r>
          </a:p>
          <a:p>
            <a:pPr>
              <a:lnSpc>
                <a:spcPct val="100000"/>
              </a:lnSpc>
            </a:pPr>
            <a:endParaRPr lang="en-GB" sz="2400" dirty="0" smtClean="0"/>
          </a:p>
          <a:p>
            <a:pPr>
              <a:lnSpc>
                <a:spcPct val="100000"/>
              </a:lnSpc>
            </a:pPr>
            <a:r>
              <a:rPr lang="en-GB" sz="2400" dirty="0" smtClean="0"/>
              <a:t>Peer review</a:t>
            </a:r>
          </a:p>
          <a:p>
            <a:pPr>
              <a:lnSpc>
                <a:spcPct val="100000"/>
              </a:lnSpc>
            </a:pPr>
            <a:endParaRPr lang="en-GB" sz="2400" dirty="0" smtClean="0"/>
          </a:p>
          <a:p>
            <a:pPr>
              <a:lnSpc>
                <a:spcPct val="100000"/>
              </a:lnSpc>
            </a:pPr>
            <a:r>
              <a:rPr lang="en-GB" sz="2400" dirty="0" smtClean="0"/>
              <a:t>Teaching</a:t>
            </a:r>
          </a:p>
          <a:p>
            <a:pPr>
              <a:lnSpc>
                <a:spcPct val="100000"/>
              </a:lnSpc>
            </a:pPr>
            <a:endParaRPr lang="en-GB" sz="2400" dirty="0"/>
          </a:p>
        </p:txBody>
      </p:sp>
      <p:pic>
        <p:nvPicPr>
          <p:cNvPr id="2050" name="Picture 2" descr="C:\Users\jsheppard\AppData\Local\Microsoft\Windows\Temporary Internet Files\Content.IE5\GN0WAN0P\MC90005612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420888"/>
            <a:ext cx="2937025" cy="293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043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fellowships do the MRC offer?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836712"/>
            <a:ext cx="8666450" cy="4896544"/>
          </a:xfrm>
        </p:spPr>
      </p:pic>
    </p:spTree>
    <p:extLst>
      <p:ext uri="{BB962C8B-B14F-4D97-AF65-F5344CB8AC3E}">
        <p14:creationId xmlns:p14="http://schemas.microsoft.com/office/powerpoint/2010/main" val="196373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fellowships do the MRC offer?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946" y="836712"/>
            <a:ext cx="8903550" cy="4658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731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are the MRC looking for?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40768"/>
            <a:ext cx="7772400" cy="4285332"/>
          </a:xfrm>
        </p:spPr>
        <p:txBody>
          <a:bodyPr/>
          <a:lstStyle/>
          <a:p>
            <a:pPr marL="0" lvl="1" indent="0">
              <a:spcBef>
                <a:spcPct val="0"/>
              </a:spcBef>
              <a:buNone/>
            </a:pPr>
            <a:r>
              <a:rPr lang="en-GB" i="1" dirty="0"/>
              <a:t>“The MRC’s fellowships are personal awards to talented researchers at key points in their careers. Fellowships provide funding for a challenging research project and an ambitious programme of research training and personal development</a:t>
            </a:r>
            <a:r>
              <a:rPr lang="en-GB" i="1" dirty="0" smtClean="0"/>
              <a:t>.”</a:t>
            </a:r>
          </a:p>
          <a:p>
            <a:pPr marL="0" lvl="1" indent="0">
              <a:spcBef>
                <a:spcPct val="0"/>
              </a:spcBef>
              <a:buNone/>
            </a:pPr>
            <a:endParaRPr lang="en-GB" i="1" dirty="0"/>
          </a:p>
          <a:p>
            <a:pPr>
              <a:lnSpc>
                <a:spcPct val="100000"/>
              </a:lnSpc>
            </a:pPr>
            <a:r>
              <a:rPr lang="en-GB" sz="2400" dirty="0" smtClean="0"/>
              <a:t>A project with scientific and clinical interest</a:t>
            </a:r>
          </a:p>
          <a:p>
            <a:pPr>
              <a:lnSpc>
                <a:spcPct val="100000"/>
              </a:lnSpc>
            </a:pPr>
            <a:endParaRPr lang="en-GB" sz="2400" dirty="0" smtClean="0"/>
          </a:p>
          <a:p>
            <a:pPr>
              <a:lnSpc>
                <a:spcPct val="100000"/>
              </a:lnSpc>
            </a:pPr>
            <a:r>
              <a:rPr lang="en-GB" sz="2400" dirty="0" smtClean="0"/>
              <a:t>Interesting and novel</a:t>
            </a:r>
          </a:p>
          <a:p>
            <a:pPr>
              <a:lnSpc>
                <a:spcPct val="100000"/>
              </a:lnSpc>
            </a:pPr>
            <a:endParaRPr lang="en-GB" sz="2400" dirty="0" smtClean="0"/>
          </a:p>
          <a:p>
            <a:pPr>
              <a:lnSpc>
                <a:spcPct val="100000"/>
              </a:lnSpc>
            </a:pPr>
            <a:r>
              <a:rPr lang="en-GB" sz="2400" dirty="0" smtClean="0"/>
              <a:t>Integrated training plan</a:t>
            </a:r>
          </a:p>
          <a:p>
            <a:pPr>
              <a:lnSpc>
                <a:spcPct val="100000"/>
              </a:lnSpc>
            </a:pPr>
            <a:endParaRPr lang="en-GB" sz="2400" dirty="0" smtClean="0"/>
          </a:p>
          <a:p>
            <a:pPr>
              <a:lnSpc>
                <a:spcPct val="100000"/>
              </a:lnSpc>
            </a:pPr>
            <a:r>
              <a:rPr lang="en-GB" sz="2400" dirty="0" smtClean="0"/>
              <a:t>Oversees travel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07122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Planning a project and training plan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52736"/>
            <a:ext cx="7772400" cy="457336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 smtClean="0"/>
              <a:t>Don’t be too ambitious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Try not to plan </a:t>
            </a:r>
            <a:r>
              <a:rPr lang="en-GB" sz="2400" dirty="0" err="1" smtClean="0"/>
              <a:t>workstrean</a:t>
            </a:r>
            <a:r>
              <a:rPr lang="en-GB" sz="2400" dirty="0" smtClean="0"/>
              <a:t> 1 leading to </a:t>
            </a:r>
            <a:r>
              <a:rPr lang="en-GB" sz="2400" dirty="0" err="1" smtClean="0"/>
              <a:t>workstream</a:t>
            </a:r>
            <a:r>
              <a:rPr lang="en-GB" sz="2400" dirty="0" smtClean="0"/>
              <a:t> 2 leading to </a:t>
            </a:r>
            <a:r>
              <a:rPr lang="en-GB" sz="2400" dirty="0" err="1" smtClean="0"/>
              <a:t>workstream</a:t>
            </a:r>
            <a:r>
              <a:rPr lang="en-GB" sz="2400" dirty="0" smtClean="0"/>
              <a:t> 3</a:t>
            </a:r>
          </a:p>
          <a:p>
            <a:pPr>
              <a:lnSpc>
                <a:spcPct val="100000"/>
              </a:lnSpc>
            </a:pPr>
            <a:endParaRPr lang="en-GB" sz="1000" dirty="0" smtClean="0"/>
          </a:p>
          <a:p>
            <a:pPr>
              <a:lnSpc>
                <a:spcPct val="100000"/>
              </a:lnSpc>
            </a:pPr>
            <a:r>
              <a:rPr lang="en-GB" sz="2400" dirty="0" smtClean="0"/>
              <a:t>Avoid to much new data collection</a:t>
            </a:r>
          </a:p>
          <a:p>
            <a:pPr lvl="1"/>
            <a:r>
              <a:rPr lang="en-GB" dirty="0" smtClean="0"/>
              <a:t>CPRD, systematic review (+/- IPD), re-analysis of trial data</a:t>
            </a:r>
          </a:p>
          <a:p>
            <a:pPr>
              <a:lnSpc>
                <a:spcPct val="100000"/>
              </a:lnSpc>
            </a:pPr>
            <a:endParaRPr lang="en-GB" sz="1000" dirty="0"/>
          </a:p>
          <a:p>
            <a:pPr>
              <a:lnSpc>
                <a:spcPct val="100000"/>
              </a:lnSpc>
            </a:pPr>
            <a:r>
              <a:rPr lang="en-GB" sz="2400" dirty="0" smtClean="0"/>
              <a:t>Training courses at other centres</a:t>
            </a:r>
          </a:p>
          <a:p>
            <a:pPr lvl="1"/>
            <a:r>
              <a:rPr lang="en-GB" dirty="0" smtClean="0"/>
              <a:t>MSc? </a:t>
            </a:r>
            <a:r>
              <a:rPr lang="en-GB" dirty="0" err="1" smtClean="0"/>
              <a:t>PGCert</a:t>
            </a:r>
            <a:r>
              <a:rPr lang="en-GB" dirty="0" smtClean="0"/>
              <a:t>?</a:t>
            </a:r>
          </a:p>
          <a:p>
            <a:pPr>
              <a:lnSpc>
                <a:spcPct val="100000"/>
              </a:lnSpc>
            </a:pPr>
            <a:endParaRPr lang="en-GB" sz="1000" dirty="0"/>
          </a:p>
          <a:p>
            <a:pPr>
              <a:lnSpc>
                <a:spcPct val="100000"/>
              </a:lnSpc>
            </a:pPr>
            <a:r>
              <a:rPr lang="en-GB" sz="2400" dirty="0" smtClean="0"/>
              <a:t>Collaborate</a:t>
            </a:r>
          </a:p>
          <a:p>
            <a:pPr lvl="1"/>
            <a:r>
              <a:rPr lang="en-GB" dirty="0"/>
              <a:t>Other departments in the national school</a:t>
            </a:r>
          </a:p>
          <a:p>
            <a:pPr lvl="1"/>
            <a:r>
              <a:rPr lang="en-GB" dirty="0"/>
              <a:t>Oversees (data sharing?)</a:t>
            </a:r>
          </a:p>
          <a:p>
            <a:pPr>
              <a:lnSpc>
                <a:spcPct val="100000"/>
              </a:lnSpc>
            </a:pPr>
            <a:endParaRPr lang="en-GB" sz="1000" dirty="0" smtClean="0"/>
          </a:p>
          <a:p>
            <a:pPr>
              <a:lnSpc>
                <a:spcPct val="100000"/>
              </a:lnSpc>
            </a:pPr>
            <a:r>
              <a:rPr lang="en-GB" sz="2400" dirty="0" smtClean="0"/>
              <a:t>Consider moving to a different institution</a:t>
            </a:r>
          </a:p>
          <a:p>
            <a:pPr>
              <a:lnSpc>
                <a:spcPct val="100000"/>
              </a:lnSpc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71349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Completing the application form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08720"/>
            <a:ext cx="7772400" cy="471738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All applications must be submitted via the Joint Electronic Submission </a:t>
            </a:r>
            <a:r>
              <a:rPr lang="en-GB" sz="2400" dirty="0" smtClean="0"/>
              <a:t>system (</a:t>
            </a:r>
            <a:r>
              <a:rPr lang="en-GB" sz="2400" dirty="0" err="1" smtClean="0"/>
              <a:t>JeS</a:t>
            </a:r>
            <a:r>
              <a:rPr lang="en-GB" sz="2400" dirty="0" smtClean="0"/>
              <a:t> system)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Read the guidance carefully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Online application + attachments</a:t>
            </a:r>
          </a:p>
          <a:p>
            <a:pPr lvl="1"/>
            <a:r>
              <a:rPr lang="en-GB" dirty="0" smtClean="0"/>
              <a:t>Cover letter</a:t>
            </a:r>
          </a:p>
          <a:p>
            <a:pPr lvl="1"/>
            <a:r>
              <a:rPr lang="en-GB" dirty="0" smtClean="0"/>
              <a:t>Application form (including costings)</a:t>
            </a:r>
          </a:p>
          <a:p>
            <a:pPr lvl="1"/>
            <a:r>
              <a:rPr lang="en-GB" dirty="0" smtClean="0"/>
              <a:t>Case for Support (5-6 pages)</a:t>
            </a:r>
          </a:p>
          <a:p>
            <a:pPr lvl="1"/>
            <a:r>
              <a:rPr lang="en-GB" dirty="0" smtClean="0"/>
              <a:t>CV (2 pages)</a:t>
            </a:r>
          </a:p>
          <a:p>
            <a:pPr lvl="1"/>
            <a:r>
              <a:rPr lang="en-GB" dirty="0" smtClean="0"/>
              <a:t>List of Publications (1 page)</a:t>
            </a:r>
          </a:p>
          <a:p>
            <a:pPr lvl="1"/>
            <a:r>
              <a:rPr lang="en-GB" dirty="0" smtClean="0"/>
              <a:t>Justification of Resources (2 pages)</a:t>
            </a:r>
          </a:p>
          <a:p>
            <a:pPr lvl="1"/>
            <a:r>
              <a:rPr lang="en-GB" dirty="0" smtClean="0"/>
              <a:t>Pathways to impact </a:t>
            </a:r>
          </a:p>
          <a:p>
            <a:pPr lvl="1"/>
            <a:r>
              <a:rPr lang="en-GB" dirty="0" smtClean="0"/>
              <a:t>Data management plan (3 pages, MRC template)</a:t>
            </a:r>
          </a:p>
          <a:p>
            <a:pPr lvl="1"/>
            <a:r>
              <a:rPr lang="en-GB" dirty="0" smtClean="0"/>
              <a:t>Letter of support (Head of Department)</a:t>
            </a:r>
          </a:p>
          <a:p>
            <a:pPr lvl="1"/>
            <a:r>
              <a:rPr lang="en-GB" dirty="0" smtClean="0"/>
              <a:t>Letter of support (Collaborators, mentors, </a:t>
            </a:r>
            <a:r>
              <a:rPr lang="en-GB" dirty="0" err="1" smtClean="0"/>
              <a:t>etc</a:t>
            </a:r>
            <a:r>
              <a:rPr lang="en-GB" dirty="0" smtClean="0"/>
              <a:t>)</a:t>
            </a:r>
          </a:p>
          <a:p>
            <a:pPr>
              <a:lnSpc>
                <a:spcPct val="100000"/>
              </a:lnSpc>
            </a:pPr>
            <a:endParaRPr lang="en-GB" sz="1800" dirty="0" smtClean="0"/>
          </a:p>
          <a:p>
            <a:pPr>
              <a:lnSpc>
                <a:spcPct val="100000"/>
              </a:lnSpc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50962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</TotalTime>
  <Words>626</Words>
  <Application>Microsoft Office PowerPoint</Application>
  <PresentationFormat>On-screen Show (4:3)</PresentationFormat>
  <Paragraphs>140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Blank Presentation</vt:lpstr>
      <vt:lpstr>Applying for an MRC fellowship</vt:lpstr>
      <vt:lpstr>What we’ll cover</vt:lpstr>
      <vt:lpstr>Make a plan</vt:lpstr>
      <vt:lpstr>Making the most of your CV</vt:lpstr>
      <vt:lpstr>What fellowships do the MRC offer?</vt:lpstr>
      <vt:lpstr>What fellowships do the MRC offer?</vt:lpstr>
      <vt:lpstr>What are the MRC looking for?</vt:lpstr>
      <vt:lpstr>Planning a project and training plan</vt:lpstr>
      <vt:lpstr>Completing the application form</vt:lpstr>
      <vt:lpstr>Sorting out your costings</vt:lpstr>
      <vt:lpstr>What happens after you submit your app?</vt:lpstr>
      <vt:lpstr>Preparing for interview</vt:lpstr>
      <vt:lpstr>Panel Scoring</vt:lpstr>
      <vt:lpstr>What happens next?</vt:lpstr>
      <vt:lpstr>‘Tips’ for the top!</vt:lpstr>
      <vt:lpstr>PowerPoint Presentation</vt:lpstr>
    </vt:vector>
  </TitlesOfParts>
  <Company>The University of Birmingham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Design and Publications</dc:creator>
  <cp:lastModifiedBy>James Sheppard</cp:lastModifiedBy>
  <cp:revision>325</cp:revision>
  <dcterms:created xsi:type="dcterms:W3CDTF">2005-06-08T11:15:47Z</dcterms:created>
  <dcterms:modified xsi:type="dcterms:W3CDTF">2015-09-25T15:24:13Z</dcterms:modified>
</cp:coreProperties>
</file>