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2" r:id="rId2"/>
    <p:sldId id="273" r:id="rId3"/>
    <p:sldId id="270" r:id="rId4"/>
    <p:sldId id="271" r:id="rId5"/>
    <p:sldId id="260" r:id="rId6"/>
    <p:sldId id="275" r:id="rId7"/>
    <p:sldId id="274" r:id="rId8"/>
    <p:sldId id="277" r:id="rId9"/>
    <p:sldId id="279" r:id="rId10"/>
    <p:sldId id="280" r:id="rId11"/>
    <p:sldId id="281" r:id="rId12"/>
    <p:sldId id="282" r:id="rId13"/>
    <p:sldId id="283" r:id="rId14"/>
    <p:sldId id="284" r:id="rId15"/>
    <p:sldId id="290" r:id="rId16"/>
    <p:sldId id="285" r:id="rId17"/>
    <p:sldId id="289" r:id="rId18"/>
    <p:sldId id="286" r:id="rId19"/>
    <p:sldId id="291" r:id="rId20"/>
    <p:sldId id="287" r:id="rId21"/>
    <p:sldId id="288" r:id="rId22"/>
    <p:sldId id="294" r:id="rId23"/>
    <p:sldId id="295" r:id="rId24"/>
    <p:sldId id="292" r:id="rId25"/>
    <p:sldId id="296"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p:scale>
          <a:sx n="91" d="100"/>
          <a:sy n="91" d="100"/>
        </p:scale>
        <p:origin x="7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aura\Documents\NIHR%20MLTCs%20grant\New%20SELCOH%20graph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laura\Documents\NIHR%20MLTCs%20grant\New%20SELCOH%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Sheet4!$B$2</c:f>
              <c:strCache>
                <c:ptCount val="1"/>
                <c:pt idx="0">
                  <c:v>Hazardous drinking</c:v>
                </c:pt>
              </c:strCache>
            </c:strRef>
          </c:tx>
          <c:spPr>
            <a:solidFill>
              <a:schemeClr val="accent1">
                <a:shade val="76000"/>
              </a:schemeClr>
            </a:solidFill>
            <a:ln w="9525" cap="flat" cmpd="sng" algn="ctr">
              <a:solidFill>
                <a:schemeClr val="accent1">
                  <a:shade val="50000"/>
                  <a:shade val="95000"/>
                  <a:satMod val="105000"/>
                </a:schemeClr>
              </a:solidFill>
              <a:prstDash val="solid"/>
              <a:round/>
            </a:ln>
            <a:effectLst/>
          </c:spPr>
          <c:invertIfNegative val="0"/>
          <c:errBars>
            <c:errBarType val="both"/>
            <c:errValType val="cust"/>
            <c:noEndCap val="0"/>
            <c:plus>
              <c:numRef>
                <c:f>Sheet4!$G$3:$G$6</c:f>
                <c:numCache>
                  <c:formatCode>General</c:formatCode>
                  <c:ptCount val="4"/>
                  <c:pt idx="0">
                    <c:v>0.65999999999999992</c:v>
                  </c:pt>
                  <c:pt idx="1">
                    <c:v>0.58000000000000007</c:v>
                  </c:pt>
                  <c:pt idx="2">
                    <c:v>1.46</c:v>
                  </c:pt>
                  <c:pt idx="3">
                    <c:v>0.76</c:v>
                  </c:pt>
                </c:numCache>
              </c:numRef>
            </c:plus>
            <c:minus>
              <c:numRef>
                <c:f>Sheet4!$F$3:$F$6</c:f>
                <c:numCache>
                  <c:formatCode>General</c:formatCode>
                  <c:ptCount val="4"/>
                  <c:pt idx="0">
                    <c:v>0.41000000000000003</c:v>
                  </c:pt>
                  <c:pt idx="1">
                    <c:v>0.41999999999999993</c:v>
                  </c:pt>
                  <c:pt idx="2">
                    <c:v>0.8</c:v>
                  </c:pt>
                  <c:pt idx="3">
                    <c:v>0.52</c:v>
                  </c:pt>
                </c:numCache>
              </c:numRef>
            </c:minus>
            <c:spPr>
              <a:solidFill>
                <a:schemeClr val="dk1"/>
              </a:solidFill>
              <a:ln w="9525" cap="flat" cmpd="sng" algn="ctr">
                <a:solidFill>
                  <a:schemeClr val="dk1">
                    <a:shade val="95000"/>
                    <a:satMod val="105000"/>
                  </a:schemeClr>
                </a:solidFill>
                <a:prstDash val="solid"/>
                <a:round/>
              </a:ln>
              <a:effectLst/>
            </c:spPr>
          </c:errBars>
          <c:cat>
            <c:strRef>
              <c:f>Sheet4!$A$3:$A$6</c:f>
              <c:strCache>
                <c:ptCount val="4"/>
                <c:pt idx="0">
                  <c:v>Depression</c:v>
                </c:pt>
                <c:pt idx="1">
                  <c:v>Anxiety</c:v>
                </c:pt>
                <c:pt idx="2">
                  <c:v>Phobia</c:v>
                </c:pt>
                <c:pt idx="3">
                  <c:v>PTSD</c:v>
                </c:pt>
              </c:strCache>
            </c:strRef>
          </c:cat>
          <c:val>
            <c:numRef>
              <c:f>Sheet4!$B$3:$B$6</c:f>
              <c:numCache>
                <c:formatCode>General</c:formatCode>
                <c:ptCount val="4"/>
                <c:pt idx="0">
                  <c:v>1.06</c:v>
                </c:pt>
                <c:pt idx="1">
                  <c:v>1.54</c:v>
                </c:pt>
                <c:pt idx="2">
                  <c:v>1.79</c:v>
                </c:pt>
                <c:pt idx="3">
                  <c:v>1.59</c:v>
                </c:pt>
              </c:numCache>
            </c:numRef>
          </c:val>
          <c:extLst>
            <c:ext xmlns:c16="http://schemas.microsoft.com/office/drawing/2014/chart" uri="{C3380CC4-5D6E-409C-BE32-E72D297353CC}">
              <c16:uniqueId val="{00000000-ABE0-4BBC-9B97-E993E3CFF6E4}"/>
            </c:ext>
          </c:extLst>
        </c:ser>
        <c:ser>
          <c:idx val="1"/>
          <c:order val="1"/>
          <c:tx>
            <c:strRef>
              <c:f>Sheet4!$C$2</c:f>
              <c:strCache>
                <c:ptCount val="1"/>
                <c:pt idx="0">
                  <c:v>Harmful drinking</c:v>
                </c:pt>
              </c:strCache>
            </c:strRef>
          </c:tx>
          <c:spPr>
            <a:solidFill>
              <a:schemeClr val="accent1">
                <a:tint val="77000"/>
              </a:schemeClr>
            </a:solidFill>
            <a:ln w="9525" cap="flat" cmpd="sng" algn="ctr">
              <a:solidFill>
                <a:schemeClr val="accent1">
                  <a:shade val="50000"/>
                  <a:shade val="95000"/>
                  <a:satMod val="105000"/>
                </a:schemeClr>
              </a:solidFill>
              <a:prstDash val="solid"/>
              <a:round/>
            </a:ln>
            <a:effectLst/>
          </c:spPr>
          <c:invertIfNegative val="0"/>
          <c:errBars>
            <c:errBarType val="both"/>
            <c:errValType val="cust"/>
            <c:noEndCap val="0"/>
            <c:plus>
              <c:numRef>
                <c:f>Sheet4!$K$3:$K$6</c:f>
                <c:numCache>
                  <c:formatCode>General</c:formatCode>
                  <c:ptCount val="4"/>
                  <c:pt idx="0">
                    <c:v>2.9699999999999998</c:v>
                  </c:pt>
                  <c:pt idx="1">
                    <c:v>2.0599999999999996</c:v>
                  </c:pt>
                  <c:pt idx="2">
                    <c:v>3.5300000000000002</c:v>
                  </c:pt>
                  <c:pt idx="3">
                    <c:v>2.48</c:v>
                  </c:pt>
                </c:numCache>
              </c:numRef>
            </c:plus>
            <c:minus>
              <c:numRef>
                <c:f>Sheet4!$J$3:$J$6</c:f>
                <c:numCache>
                  <c:formatCode>General</c:formatCode>
                  <c:ptCount val="4"/>
                  <c:pt idx="0">
                    <c:v>1.69</c:v>
                  </c:pt>
                  <c:pt idx="1">
                    <c:v>1.4000000000000004</c:v>
                  </c:pt>
                  <c:pt idx="2">
                    <c:v>1.84</c:v>
                  </c:pt>
                  <c:pt idx="3">
                    <c:v>1.37</c:v>
                  </c:pt>
                </c:numCache>
              </c:numRef>
            </c:minus>
            <c:spPr>
              <a:solidFill>
                <a:schemeClr val="dk1"/>
              </a:solidFill>
              <a:ln w="9525" cap="flat" cmpd="sng" algn="ctr">
                <a:solidFill>
                  <a:schemeClr val="dk1">
                    <a:shade val="95000"/>
                    <a:satMod val="105000"/>
                  </a:schemeClr>
                </a:solidFill>
                <a:prstDash val="solid"/>
                <a:round/>
              </a:ln>
              <a:effectLst/>
            </c:spPr>
          </c:errBars>
          <c:cat>
            <c:strRef>
              <c:f>Sheet4!$A$3:$A$6</c:f>
              <c:strCache>
                <c:ptCount val="4"/>
                <c:pt idx="0">
                  <c:v>Depression</c:v>
                </c:pt>
                <c:pt idx="1">
                  <c:v>Anxiety</c:v>
                </c:pt>
                <c:pt idx="2">
                  <c:v>Phobia</c:v>
                </c:pt>
                <c:pt idx="3">
                  <c:v>PTSD</c:v>
                </c:pt>
              </c:strCache>
            </c:strRef>
          </c:cat>
          <c:val>
            <c:numRef>
              <c:f>Sheet4!$C$3:$C$6</c:f>
              <c:numCache>
                <c:formatCode>General</c:formatCode>
                <c:ptCount val="4"/>
                <c:pt idx="0">
                  <c:v>3.92</c:v>
                </c:pt>
                <c:pt idx="1">
                  <c:v>4.32</c:v>
                </c:pt>
                <c:pt idx="2">
                  <c:v>3.83</c:v>
                </c:pt>
                <c:pt idx="3" formatCode="0.00">
                  <c:v>3.1</c:v>
                </c:pt>
              </c:numCache>
            </c:numRef>
          </c:val>
          <c:extLst>
            <c:ext xmlns:c16="http://schemas.microsoft.com/office/drawing/2014/chart" uri="{C3380CC4-5D6E-409C-BE32-E72D297353CC}">
              <c16:uniqueId val="{00000001-ABE0-4BBC-9B97-E993E3CFF6E4}"/>
            </c:ext>
          </c:extLst>
        </c:ser>
        <c:dLbls>
          <c:showLegendKey val="0"/>
          <c:showVal val="0"/>
          <c:showCatName val="0"/>
          <c:showSerName val="0"/>
          <c:showPercent val="0"/>
          <c:showBubbleSize val="0"/>
        </c:dLbls>
        <c:gapWidth val="150"/>
        <c:axId val="74242304"/>
        <c:axId val="74293248"/>
      </c:barChart>
      <c:catAx>
        <c:axId val="74242304"/>
        <c:scaling>
          <c:orientation val="minMax"/>
        </c:scaling>
        <c:delete val="0"/>
        <c:axPos val="b"/>
        <c:numFmt formatCode="General" sourceLinked="0"/>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74293248"/>
        <c:crosses val="autoZero"/>
        <c:auto val="1"/>
        <c:lblAlgn val="ctr"/>
        <c:lblOffset val="100"/>
        <c:noMultiLvlLbl val="0"/>
      </c:catAx>
      <c:valAx>
        <c:axId val="74293248"/>
        <c:scaling>
          <c:orientation val="minMax"/>
        </c:scaling>
        <c:delete val="0"/>
        <c:axPos val="l"/>
        <c:majorGridlines>
          <c:spPr>
            <a:ln w="9525" cap="flat" cmpd="sng" algn="ctr">
              <a:solidFill>
                <a:schemeClr val="dk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r>
                  <a:rPr lang="en-GB" sz="1200" dirty="0"/>
                  <a:t>Odds Ratio (95% CIs)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74242304"/>
        <c:crosses val="autoZero"/>
        <c:crossBetween val="between"/>
      </c:valAx>
      <c:spPr>
        <a:solidFill>
          <a:schemeClr val="accent1">
            <a:tint val="2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Sheet5!$B$2</c:f>
              <c:strCache>
                <c:ptCount val="1"/>
                <c:pt idx="0">
                  <c:v>Hazardous drinking</c:v>
                </c:pt>
              </c:strCache>
            </c:strRef>
          </c:tx>
          <c:spPr>
            <a:solidFill>
              <a:schemeClr val="accent1">
                <a:shade val="76000"/>
              </a:schemeClr>
            </a:solidFill>
            <a:ln w="6350" cap="flat" cmpd="sng" algn="ctr">
              <a:solidFill>
                <a:schemeClr val="accent1">
                  <a:shade val="50000"/>
                </a:schemeClr>
              </a:solidFill>
              <a:prstDash val="solid"/>
              <a:round/>
            </a:ln>
            <a:effectLst/>
          </c:spPr>
          <c:invertIfNegative val="0"/>
          <c:errBars>
            <c:errBarType val="both"/>
            <c:errValType val="cust"/>
            <c:noEndCap val="0"/>
            <c:plus>
              <c:numRef>
                <c:f>Sheet5!$G$3:$G$6</c:f>
                <c:numCache>
                  <c:formatCode>General</c:formatCode>
                  <c:ptCount val="4"/>
                  <c:pt idx="0">
                    <c:v>1.69</c:v>
                  </c:pt>
                  <c:pt idx="1">
                    <c:v>2.0699999999999998</c:v>
                  </c:pt>
                  <c:pt idx="2">
                    <c:v>1.54</c:v>
                  </c:pt>
                  <c:pt idx="3">
                    <c:v>2.0400000000000005</c:v>
                  </c:pt>
                </c:numCache>
              </c:numRef>
            </c:plus>
            <c:minus>
              <c:numRef>
                <c:f>Sheet5!$F$3:$F$6</c:f>
                <c:numCache>
                  <c:formatCode>General</c:formatCode>
                  <c:ptCount val="4"/>
                  <c:pt idx="0">
                    <c:v>0.92999999999999994</c:v>
                  </c:pt>
                  <c:pt idx="1">
                    <c:v>0.8</c:v>
                  </c:pt>
                  <c:pt idx="2">
                    <c:v>0.9700000000000002</c:v>
                  </c:pt>
                  <c:pt idx="3">
                    <c:v>1.1099999999999999</c:v>
                  </c:pt>
                </c:numCache>
              </c:numRef>
            </c:minus>
            <c:spPr>
              <a:solidFill>
                <a:schemeClr val="dk1"/>
              </a:solidFill>
              <a:ln w="6350" cap="flat" cmpd="sng" algn="ctr">
                <a:solidFill>
                  <a:schemeClr val="dk1"/>
                </a:solidFill>
                <a:prstDash val="solid"/>
                <a:round/>
              </a:ln>
              <a:effectLst/>
            </c:spPr>
          </c:errBars>
          <c:cat>
            <c:strRef>
              <c:f>Sheet5!$A$3:$A$6</c:f>
              <c:strCache>
                <c:ptCount val="4"/>
                <c:pt idx="0">
                  <c:v>Bipolar disorder</c:v>
                </c:pt>
                <c:pt idx="1">
                  <c:v>Probable psychotic disorder</c:v>
                </c:pt>
                <c:pt idx="2">
                  <c:v>ASPD</c:v>
                </c:pt>
                <c:pt idx="3">
                  <c:v>BPD</c:v>
                </c:pt>
              </c:strCache>
            </c:strRef>
          </c:cat>
          <c:val>
            <c:numRef>
              <c:f>Sheet5!$B$3:$B$6</c:f>
              <c:numCache>
                <c:formatCode>General</c:formatCode>
                <c:ptCount val="4"/>
                <c:pt idx="0">
                  <c:v>2.04</c:v>
                </c:pt>
                <c:pt idx="1">
                  <c:v>1.31</c:v>
                </c:pt>
                <c:pt idx="2">
                  <c:v>2.66</c:v>
                </c:pt>
                <c:pt idx="3" formatCode="0.00">
                  <c:v>2.4</c:v>
                </c:pt>
              </c:numCache>
            </c:numRef>
          </c:val>
          <c:extLst>
            <c:ext xmlns:c16="http://schemas.microsoft.com/office/drawing/2014/chart" uri="{C3380CC4-5D6E-409C-BE32-E72D297353CC}">
              <c16:uniqueId val="{00000000-D9A3-4A77-ACBB-5E555FF7A06A}"/>
            </c:ext>
          </c:extLst>
        </c:ser>
        <c:ser>
          <c:idx val="1"/>
          <c:order val="1"/>
          <c:tx>
            <c:strRef>
              <c:f>Sheet5!$C$2</c:f>
              <c:strCache>
                <c:ptCount val="1"/>
                <c:pt idx="0">
                  <c:v>Harmful drinking</c:v>
                </c:pt>
              </c:strCache>
            </c:strRef>
          </c:tx>
          <c:spPr>
            <a:solidFill>
              <a:schemeClr val="accent1">
                <a:tint val="77000"/>
              </a:schemeClr>
            </a:solidFill>
            <a:ln w="6350" cap="flat" cmpd="sng" algn="ctr">
              <a:solidFill>
                <a:schemeClr val="accent1">
                  <a:shade val="50000"/>
                </a:schemeClr>
              </a:solidFill>
              <a:prstDash val="solid"/>
              <a:round/>
            </a:ln>
            <a:effectLst/>
          </c:spPr>
          <c:invertIfNegative val="0"/>
          <c:errBars>
            <c:errBarType val="both"/>
            <c:errValType val="cust"/>
            <c:noEndCap val="0"/>
            <c:plus>
              <c:numRef>
                <c:f>Sheet5!$K$3:$K$6</c:f>
                <c:numCache>
                  <c:formatCode>General</c:formatCode>
                  <c:ptCount val="4"/>
                  <c:pt idx="0">
                    <c:v>6.76</c:v>
                  </c:pt>
                  <c:pt idx="1">
                    <c:v>5.8</c:v>
                  </c:pt>
                  <c:pt idx="2">
                    <c:v>6.3099999999999987</c:v>
                  </c:pt>
                  <c:pt idx="3">
                    <c:v>10.07</c:v>
                  </c:pt>
                </c:numCache>
              </c:numRef>
            </c:plus>
            <c:minus>
              <c:numRef>
                <c:f>Sheet5!$J$3:$J$6</c:f>
                <c:numCache>
                  <c:formatCode>General</c:formatCode>
                  <c:ptCount val="4"/>
                  <c:pt idx="0">
                    <c:v>3.5499999999999994</c:v>
                  </c:pt>
                  <c:pt idx="1">
                    <c:v>1.9200000000000002</c:v>
                  </c:pt>
                  <c:pt idx="2">
                    <c:v>3.66</c:v>
                  </c:pt>
                  <c:pt idx="3">
                    <c:v>4.96</c:v>
                  </c:pt>
                </c:numCache>
              </c:numRef>
            </c:minus>
            <c:spPr>
              <a:solidFill>
                <a:schemeClr val="dk1"/>
              </a:solidFill>
              <a:ln w="6350" cap="flat" cmpd="sng" algn="ctr">
                <a:solidFill>
                  <a:schemeClr val="dk1"/>
                </a:solidFill>
                <a:prstDash val="solid"/>
                <a:round/>
              </a:ln>
              <a:effectLst/>
            </c:spPr>
          </c:errBars>
          <c:cat>
            <c:strRef>
              <c:f>Sheet5!$A$3:$A$6</c:f>
              <c:strCache>
                <c:ptCount val="4"/>
                <c:pt idx="0">
                  <c:v>Bipolar disorder</c:v>
                </c:pt>
                <c:pt idx="1">
                  <c:v>Probable psychotic disorder</c:v>
                </c:pt>
                <c:pt idx="2">
                  <c:v>ASPD</c:v>
                </c:pt>
                <c:pt idx="3">
                  <c:v>BPD</c:v>
                </c:pt>
              </c:strCache>
            </c:strRef>
          </c:cat>
          <c:val>
            <c:numRef>
              <c:f>Sheet5!$C$3:$C$6</c:f>
              <c:numCache>
                <c:formatCode>General</c:formatCode>
                <c:ptCount val="4"/>
                <c:pt idx="0">
                  <c:v>7.52</c:v>
                </c:pt>
                <c:pt idx="1">
                  <c:v>2.87</c:v>
                </c:pt>
                <c:pt idx="2">
                  <c:v>8.73</c:v>
                </c:pt>
                <c:pt idx="3">
                  <c:v>9.77</c:v>
                </c:pt>
              </c:numCache>
            </c:numRef>
          </c:val>
          <c:extLst>
            <c:ext xmlns:c16="http://schemas.microsoft.com/office/drawing/2014/chart" uri="{C3380CC4-5D6E-409C-BE32-E72D297353CC}">
              <c16:uniqueId val="{00000001-D9A3-4A77-ACBB-5E555FF7A06A}"/>
            </c:ext>
          </c:extLst>
        </c:ser>
        <c:dLbls>
          <c:showLegendKey val="0"/>
          <c:showVal val="0"/>
          <c:showCatName val="0"/>
          <c:showSerName val="0"/>
          <c:showPercent val="0"/>
          <c:showBubbleSize val="0"/>
        </c:dLbls>
        <c:gapWidth val="150"/>
        <c:axId val="74242304"/>
        <c:axId val="74293248"/>
      </c:barChart>
      <c:catAx>
        <c:axId val="74242304"/>
        <c:scaling>
          <c:orientation val="minMax"/>
        </c:scaling>
        <c:delete val="0"/>
        <c:axPos val="b"/>
        <c:numFmt formatCode="General" sourceLinked="0"/>
        <c:majorTickMark val="out"/>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74293248"/>
        <c:crosses val="autoZero"/>
        <c:auto val="1"/>
        <c:lblAlgn val="ctr"/>
        <c:lblOffset val="100"/>
        <c:noMultiLvlLbl val="0"/>
      </c:catAx>
      <c:valAx>
        <c:axId val="74293248"/>
        <c:scaling>
          <c:orientation val="minMax"/>
        </c:scaling>
        <c:delete val="0"/>
        <c:axPos val="l"/>
        <c:majorGridlines>
          <c:spPr>
            <a:ln w="6350" cap="flat" cmpd="sng" algn="ctr">
              <a:solidFill>
                <a:schemeClr val="dk1">
                  <a:tint val="75000"/>
                </a:schemeClr>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dk1"/>
                    </a:solidFill>
                    <a:latin typeface="+mn-lt"/>
                    <a:ea typeface="+mn-ea"/>
                    <a:cs typeface="+mn-cs"/>
                  </a:defRPr>
                </a:pPr>
                <a:r>
                  <a:rPr lang="en-GB" sz="1200"/>
                  <a:t>Odds</a:t>
                </a:r>
                <a:r>
                  <a:rPr lang="en-GB" sz="1200" baseline="0"/>
                  <a:t> Ratio</a:t>
                </a:r>
                <a:r>
                  <a:rPr lang="en-GB" sz="1200"/>
                  <a:t> (95% CIs)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74242304"/>
        <c:crosses val="autoZero"/>
        <c:crossBetween val="between"/>
      </c:valAx>
      <c:spPr>
        <a:solidFill>
          <a:schemeClr val="accent1">
            <a:tint val="2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6350" cap="flat" cmpd="sng" algn="ctr">
      <a:solidFill>
        <a:schemeClr val="dk1">
          <a:tint val="75000"/>
        </a:schemeClr>
      </a:solid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139">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139">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30AFB-A29C-49FF-9685-AB4CA381A96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GB"/>
        </a:p>
      </dgm:t>
    </dgm:pt>
    <dgm:pt modelId="{5F397B64-8A30-4A72-BDC7-303001384956}">
      <dgm:prSet phldrT="[Text]"/>
      <dgm:spPr/>
      <dgm:t>
        <a:bodyPr/>
        <a:lstStyle/>
        <a:p>
          <a:r>
            <a:rPr lang="en-GB" dirty="0">
              <a:effectLst/>
              <a:latin typeface="Calibri" panose="020F0502020204030204" pitchFamily="34" charset="0"/>
              <a:ea typeface="Times New Roman" panose="02020603050405020304" pitchFamily="18" charset="0"/>
              <a:cs typeface="Times New Roman" panose="02020603050405020304" pitchFamily="18" charset="0"/>
            </a:rPr>
            <a:t>The current NICE guidelines describe three treatment models for co-occurring problems: </a:t>
          </a:r>
          <a:endParaRPr lang="en-GB" dirty="0"/>
        </a:p>
      </dgm:t>
    </dgm:pt>
    <dgm:pt modelId="{5A063D7A-6DCC-4757-B0A7-D2CE0D3F063F}" type="parTrans" cxnId="{925C660F-2D7B-4EE5-9C73-EC7D0BB78E9B}">
      <dgm:prSet/>
      <dgm:spPr/>
      <dgm:t>
        <a:bodyPr/>
        <a:lstStyle/>
        <a:p>
          <a:endParaRPr lang="en-GB"/>
        </a:p>
      </dgm:t>
    </dgm:pt>
    <dgm:pt modelId="{D0A6F3EF-976F-4FC3-9A62-FBECAF640568}" type="sibTrans" cxnId="{925C660F-2D7B-4EE5-9C73-EC7D0BB78E9B}">
      <dgm:prSet/>
      <dgm:spPr/>
      <dgm:t>
        <a:bodyPr/>
        <a:lstStyle/>
        <a:p>
          <a:endParaRPr lang="en-GB"/>
        </a:p>
      </dgm:t>
    </dgm:pt>
    <dgm:pt modelId="{17A72081-3F70-4C73-9A20-832A5A6C6355}">
      <dgm:prSet phldrT="[Text]" custT="1"/>
      <dgm:spPr/>
      <dgm:t>
        <a:bodyPr/>
        <a:lstStyle/>
        <a:p>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Serial</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 - one service at a time </a:t>
          </a:r>
          <a:endParaRPr lang="en-GB" sz="2800" dirty="0"/>
        </a:p>
      </dgm:t>
    </dgm:pt>
    <dgm:pt modelId="{29AF610D-D43C-4380-A7B7-1871218E25DF}" type="parTrans" cxnId="{0C1081B5-9C66-446B-B046-B36F20FDFAAF}">
      <dgm:prSet/>
      <dgm:spPr/>
      <dgm:t>
        <a:bodyPr/>
        <a:lstStyle/>
        <a:p>
          <a:endParaRPr lang="en-GB"/>
        </a:p>
      </dgm:t>
    </dgm:pt>
    <dgm:pt modelId="{EB5E92D7-392E-40D8-91D6-B2EEC1B95311}" type="sibTrans" cxnId="{0C1081B5-9C66-446B-B046-B36F20FDFAAF}">
      <dgm:prSet/>
      <dgm:spPr/>
      <dgm:t>
        <a:bodyPr/>
        <a:lstStyle/>
        <a:p>
          <a:endParaRPr lang="en-GB"/>
        </a:p>
      </dgm:t>
    </dgm:pt>
    <dgm:pt modelId="{2D652A85-FD8C-4C5D-9E0F-B115926FC8E5}">
      <dgm:prSet phldrT="[Text]" custT="1"/>
      <dgm:spPr/>
      <dgm:t>
        <a:bodyPr/>
        <a:lstStyle/>
        <a:p>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Parallel</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 - both services at the same time</a:t>
          </a:r>
          <a:endParaRPr lang="en-GB" sz="2800" dirty="0"/>
        </a:p>
      </dgm:t>
    </dgm:pt>
    <dgm:pt modelId="{A9E3639E-FC55-4329-AF63-DF1C70063DF4}" type="parTrans" cxnId="{9A1F8E75-E0EA-4011-8FCB-32C8F9E33ABD}">
      <dgm:prSet/>
      <dgm:spPr/>
      <dgm:t>
        <a:bodyPr/>
        <a:lstStyle/>
        <a:p>
          <a:endParaRPr lang="en-GB"/>
        </a:p>
      </dgm:t>
    </dgm:pt>
    <dgm:pt modelId="{00C55377-1160-4323-B764-DB95F7538B2C}" type="sibTrans" cxnId="{9A1F8E75-E0EA-4011-8FCB-32C8F9E33ABD}">
      <dgm:prSet/>
      <dgm:spPr/>
      <dgm:t>
        <a:bodyPr/>
        <a:lstStyle/>
        <a:p>
          <a:endParaRPr lang="en-GB"/>
        </a:p>
      </dgm:t>
    </dgm:pt>
    <dgm:pt modelId="{FE5EC2D4-A2EB-4F91-8500-90EE021008E1}">
      <dgm:prSet custT="1"/>
      <dgm:spPr/>
      <dgm:t>
        <a:bodyPr/>
        <a:lstStyle/>
        <a:p>
          <a:r>
            <a:rPr lang="en-GB" sz="2800" b="1" dirty="0">
              <a:effectLst/>
              <a:latin typeface="Calibri" panose="020F0502020204030204" pitchFamily="34" charset="0"/>
              <a:ea typeface="Times New Roman" panose="02020603050405020304" pitchFamily="18" charset="0"/>
              <a:cs typeface="Times New Roman" panose="02020603050405020304" pitchFamily="18" charset="0"/>
            </a:rPr>
            <a:t>Integrated</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000" dirty="0"/>
            <a:t> mental health and alcohol/drug needs are addressed at the same time as part of an integrated package of care. Does not have to be delivered in same location/by same person </a:t>
          </a:r>
        </a:p>
      </dgm:t>
    </dgm:pt>
    <dgm:pt modelId="{57BF6BE0-F917-41AD-8455-BEF5B200AB38}" type="parTrans" cxnId="{2BC73CD8-3DFA-46B3-98EF-53F3291BF6BB}">
      <dgm:prSet/>
      <dgm:spPr/>
      <dgm:t>
        <a:bodyPr/>
        <a:lstStyle/>
        <a:p>
          <a:endParaRPr lang="en-GB"/>
        </a:p>
      </dgm:t>
    </dgm:pt>
    <dgm:pt modelId="{68D68355-03FE-456E-A9C5-1F5EBC184EBD}" type="sibTrans" cxnId="{2BC73CD8-3DFA-46B3-98EF-53F3291BF6BB}">
      <dgm:prSet/>
      <dgm:spPr/>
      <dgm:t>
        <a:bodyPr/>
        <a:lstStyle/>
        <a:p>
          <a:endParaRPr lang="en-GB"/>
        </a:p>
      </dgm:t>
    </dgm:pt>
    <dgm:pt modelId="{A24D9737-D828-4392-9D5E-2BFE2E83C76A}" type="pres">
      <dgm:prSet presAssocID="{6B830AFB-A29C-49FF-9685-AB4CA381A962}" presName="layout" presStyleCnt="0">
        <dgm:presLayoutVars>
          <dgm:chMax/>
          <dgm:chPref/>
          <dgm:dir/>
          <dgm:animOne val="branch"/>
          <dgm:animLvl val="lvl"/>
          <dgm:resizeHandles/>
        </dgm:presLayoutVars>
      </dgm:prSet>
      <dgm:spPr/>
    </dgm:pt>
    <dgm:pt modelId="{E900DB52-17DA-4D5F-8D7B-C94B45121E58}" type="pres">
      <dgm:prSet presAssocID="{5F397B64-8A30-4A72-BDC7-303001384956}" presName="root" presStyleCnt="0">
        <dgm:presLayoutVars>
          <dgm:chMax/>
          <dgm:chPref val="4"/>
        </dgm:presLayoutVars>
      </dgm:prSet>
      <dgm:spPr/>
    </dgm:pt>
    <dgm:pt modelId="{F965216D-97EC-4329-B23E-6703AE9801EE}" type="pres">
      <dgm:prSet presAssocID="{5F397B64-8A30-4A72-BDC7-303001384956}" presName="rootComposite" presStyleCnt="0">
        <dgm:presLayoutVars/>
      </dgm:prSet>
      <dgm:spPr/>
    </dgm:pt>
    <dgm:pt modelId="{91451395-528E-44F2-A598-CE8D13A48F7E}" type="pres">
      <dgm:prSet presAssocID="{5F397B64-8A30-4A72-BDC7-303001384956}" presName="rootText" presStyleLbl="node0" presStyleIdx="0" presStyleCnt="1">
        <dgm:presLayoutVars>
          <dgm:chMax/>
          <dgm:chPref val="4"/>
        </dgm:presLayoutVars>
      </dgm:prSet>
      <dgm:spPr/>
    </dgm:pt>
    <dgm:pt modelId="{F148BEED-B1F4-49B7-BD04-554275BAAAAC}" type="pres">
      <dgm:prSet presAssocID="{5F397B64-8A30-4A72-BDC7-303001384956}" presName="childShape" presStyleCnt="0">
        <dgm:presLayoutVars>
          <dgm:chMax val="0"/>
          <dgm:chPref val="0"/>
        </dgm:presLayoutVars>
      </dgm:prSet>
      <dgm:spPr/>
    </dgm:pt>
    <dgm:pt modelId="{C35D9BFE-60EF-4D73-87CA-48CE2116330D}" type="pres">
      <dgm:prSet presAssocID="{17A72081-3F70-4C73-9A20-832A5A6C6355}" presName="childComposite" presStyleCnt="0">
        <dgm:presLayoutVars>
          <dgm:chMax val="0"/>
          <dgm:chPref val="0"/>
        </dgm:presLayoutVars>
      </dgm:prSet>
      <dgm:spPr/>
    </dgm:pt>
    <dgm:pt modelId="{EB7C5EF9-1660-4470-B474-CA68B91E9E9F}" type="pres">
      <dgm:prSet presAssocID="{17A72081-3F70-4C73-9A20-832A5A6C6355}" presName="Image"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ople in group sharing"/>
        </a:ext>
      </dgm:extLst>
    </dgm:pt>
    <dgm:pt modelId="{2C24E726-FEB2-486F-BA30-562AEBFC9AB1}" type="pres">
      <dgm:prSet presAssocID="{17A72081-3F70-4C73-9A20-832A5A6C6355}" presName="childText" presStyleLbl="lnNode1" presStyleIdx="0" presStyleCnt="3">
        <dgm:presLayoutVars>
          <dgm:chMax val="0"/>
          <dgm:chPref val="0"/>
          <dgm:bulletEnabled val="1"/>
        </dgm:presLayoutVars>
      </dgm:prSet>
      <dgm:spPr/>
    </dgm:pt>
    <dgm:pt modelId="{2DBCF301-7D48-4EA7-B99D-C4291FC85E60}" type="pres">
      <dgm:prSet presAssocID="{2D652A85-FD8C-4C5D-9E0F-B115926FC8E5}" presName="childComposite" presStyleCnt="0">
        <dgm:presLayoutVars>
          <dgm:chMax val="0"/>
          <dgm:chPref val="0"/>
        </dgm:presLayoutVars>
      </dgm:prSet>
      <dgm:spPr/>
    </dgm:pt>
    <dgm:pt modelId="{EA48E229-FEA3-4CC2-800E-3D3C07C4E947}" type="pres">
      <dgm:prSet presAssocID="{2D652A85-FD8C-4C5D-9E0F-B115926FC8E5}" presName="Image" presStyleLbl="nod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Female attending counseling"/>
        </a:ext>
      </dgm:extLst>
    </dgm:pt>
    <dgm:pt modelId="{1AB4660E-4CA5-4F82-B6FE-8E399F10DB86}" type="pres">
      <dgm:prSet presAssocID="{2D652A85-FD8C-4C5D-9E0F-B115926FC8E5}" presName="childText" presStyleLbl="lnNode1" presStyleIdx="1" presStyleCnt="3">
        <dgm:presLayoutVars>
          <dgm:chMax val="0"/>
          <dgm:chPref val="0"/>
          <dgm:bulletEnabled val="1"/>
        </dgm:presLayoutVars>
      </dgm:prSet>
      <dgm:spPr/>
    </dgm:pt>
    <dgm:pt modelId="{6105BC01-C6DF-47FB-9C8B-EDE40758F376}" type="pres">
      <dgm:prSet presAssocID="{FE5EC2D4-A2EB-4F91-8500-90EE021008E1}" presName="childComposite" presStyleCnt="0">
        <dgm:presLayoutVars>
          <dgm:chMax val="0"/>
          <dgm:chPref val="0"/>
        </dgm:presLayoutVars>
      </dgm:prSet>
      <dgm:spPr/>
    </dgm:pt>
    <dgm:pt modelId="{420979C0-0CBD-4377-920E-FB68553FF848}" type="pres">
      <dgm:prSet presAssocID="{FE5EC2D4-A2EB-4F91-8500-90EE021008E1}" presName="Image" presStyleLbl="nod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ppy doctor examining girl with stethoscope"/>
        </a:ext>
      </dgm:extLst>
    </dgm:pt>
    <dgm:pt modelId="{DFA4ED7E-F7EC-4A60-A30D-A3BFEABCA180}" type="pres">
      <dgm:prSet presAssocID="{FE5EC2D4-A2EB-4F91-8500-90EE021008E1}" presName="childText" presStyleLbl="lnNode1" presStyleIdx="2" presStyleCnt="3">
        <dgm:presLayoutVars>
          <dgm:chMax val="0"/>
          <dgm:chPref val="0"/>
          <dgm:bulletEnabled val="1"/>
        </dgm:presLayoutVars>
      </dgm:prSet>
      <dgm:spPr/>
    </dgm:pt>
  </dgm:ptLst>
  <dgm:cxnLst>
    <dgm:cxn modelId="{925C660F-2D7B-4EE5-9C73-EC7D0BB78E9B}" srcId="{6B830AFB-A29C-49FF-9685-AB4CA381A962}" destId="{5F397B64-8A30-4A72-BDC7-303001384956}" srcOrd="0" destOrd="0" parTransId="{5A063D7A-6DCC-4757-B0A7-D2CE0D3F063F}" sibTransId="{D0A6F3EF-976F-4FC3-9A62-FBECAF640568}"/>
    <dgm:cxn modelId="{4296E56F-12DB-49FF-B924-9B3CC72A9874}" type="presOf" srcId="{17A72081-3F70-4C73-9A20-832A5A6C6355}" destId="{2C24E726-FEB2-486F-BA30-562AEBFC9AB1}" srcOrd="0" destOrd="0" presId="urn:microsoft.com/office/officeart/2008/layout/PictureAccentList"/>
    <dgm:cxn modelId="{9A1F8E75-E0EA-4011-8FCB-32C8F9E33ABD}" srcId="{5F397B64-8A30-4A72-BDC7-303001384956}" destId="{2D652A85-FD8C-4C5D-9E0F-B115926FC8E5}" srcOrd="1" destOrd="0" parTransId="{A9E3639E-FC55-4329-AF63-DF1C70063DF4}" sibTransId="{00C55377-1160-4323-B764-DB95F7538B2C}"/>
    <dgm:cxn modelId="{AD58A87E-6531-4C85-8F22-FC4931F71E7E}" type="presOf" srcId="{5F397B64-8A30-4A72-BDC7-303001384956}" destId="{91451395-528E-44F2-A598-CE8D13A48F7E}" srcOrd="0" destOrd="0" presId="urn:microsoft.com/office/officeart/2008/layout/PictureAccentList"/>
    <dgm:cxn modelId="{70493180-FE30-4CC6-82E5-C894E839D89C}" type="presOf" srcId="{FE5EC2D4-A2EB-4F91-8500-90EE021008E1}" destId="{DFA4ED7E-F7EC-4A60-A30D-A3BFEABCA180}" srcOrd="0" destOrd="0" presId="urn:microsoft.com/office/officeart/2008/layout/PictureAccentList"/>
    <dgm:cxn modelId="{0C1081B5-9C66-446B-B046-B36F20FDFAAF}" srcId="{5F397B64-8A30-4A72-BDC7-303001384956}" destId="{17A72081-3F70-4C73-9A20-832A5A6C6355}" srcOrd="0" destOrd="0" parTransId="{29AF610D-D43C-4380-A7B7-1871218E25DF}" sibTransId="{EB5E92D7-392E-40D8-91D6-B2EEC1B95311}"/>
    <dgm:cxn modelId="{C3FBF9D6-EE80-42FF-85A7-1AF3D2D6D26D}" type="presOf" srcId="{6B830AFB-A29C-49FF-9685-AB4CA381A962}" destId="{A24D9737-D828-4392-9D5E-2BFE2E83C76A}" srcOrd="0" destOrd="0" presId="urn:microsoft.com/office/officeart/2008/layout/PictureAccentList"/>
    <dgm:cxn modelId="{2BC73CD8-3DFA-46B3-98EF-53F3291BF6BB}" srcId="{5F397B64-8A30-4A72-BDC7-303001384956}" destId="{FE5EC2D4-A2EB-4F91-8500-90EE021008E1}" srcOrd="2" destOrd="0" parTransId="{57BF6BE0-F917-41AD-8455-BEF5B200AB38}" sibTransId="{68D68355-03FE-456E-A9C5-1F5EBC184EBD}"/>
    <dgm:cxn modelId="{27C8BEF2-F39B-43DB-AB05-EA587335AC9D}" type="presOf" srcId="{2D652A85-FD8C-4C5D-9E0F-B115926FC8E5}" destId="{1AB4660E-4CA5-4F82-B6FE-8E399F10DB86}" srcOrd="0" destOrd="0" presId="urn:microsoft.com/office/officeart/2008/layout/PictureAccentList"/>
    <dgm:cxn modelId="{5805514C-3FB7-495C-85FE-5BDE8D74A76C}" type="presParOf" srcId="{A24D9737-D828-4392-9D5E-2BFE2E83C76A}" destId="{E900DB52-17DA-4D5F-8D7B-C94B45121E58}" srcOrd="0" destOrd="0" presId="urn:microsoft.com/office/officeart/2008/layout/PictureAccentList"/>
    <dgm:cxn modelId="{3B22FED6-2E64-46EF-8B8B-CF46CDB1AA8E}" type="presParOf" srcId="{E900DB52-17DA-4D5F-8D7B-C94B45121E58}" destId="{F965216D-97EC-4329-B23E-6703AE9801EE}" srcOrd="0" destOrd="0" presId="urn:microsoft.com/office/officeart/2008/layout/PictureAccentList"/>
    <dgm:cxn modelId="{CD8310E8-7DB7-4584-B2F3-9D0D4F696C02}" type="presParOf" srcId="{F965216D-97EC-4329-B23E-6703AE9801EE}" destId="{91451395-528E-44F2-A598-CE8D13A48F7E}" srcOrd="0" destOrd="0" presId="urn:microsoft.com/office/officeart/2008/layout/PictureAccentList"/>
    <dgm:cxn modelId="{A188F914-5639-4DDE-852F-3D3F214C5C56}" type="presParOf" srcId="{E900DB52-17DA-4D5F-8D7B-C94B45121E58}" destId="{F148BEED-B1F4-49B7-BD04-554275BAAAAC}" srcOrd="1" destOrd="0" presId="urn:microsoft.com/office/officeart/2008/layout/PictureAccentList"/>
    <dgm:cxn modelId="{8E6C4B12-DE2F-4490-A882-76545234E5F6}" type="presParOf" srcId="{F148BEED-B1F4-49B7-BD04-554275BAAAAC}" destId="{C35D9BFE-60EF-4D73-87CA-48CE2116330D}" srcOrd="0" destOrd="0" presId="urn:microsoft.com/office/officeart/2008/layout/PictureAccentList"/>
    <dgm:cxn modelId="{FBFDF680-5C89-48A9-B65F-286B47B9A855}" type="presParOf" srcId="{C35D9BFE-60EF-4D73-87CA-48CE2116330D}" destId="{EB7C5EF9-1660-4470-B474-CA68B91E9E9F}" srcOrd="0" destOrd="0" presId="urn:microsoft.com/office/officeart/2008/layout/PictureAccentList"/>
    <dgm:cxn modelId="{58212772-DA48-473E-BC4F-817823F88C76}" type="presParOf" srcId="{C35D9BFE-60EF-4D73-87CA-48CE2116330D}" destId="{2C24E726-FEB2-486F-BA30-562AEBFC9AB1}" srcOrd="1" destOrd="0" presId="urn:microsoft.com/office/officeart/2008/layout/PictureAccentList"/>
    <dgm:cxn modelId="{47CF0059-FB27-4BA7-8CFA-DFF22204BB1D}" type="presParOf" srcId="{F148BEED-B1F4-49B7-BD04-554275BAAAAC}" destId="{2DBCF301-7D48-4EA7-B99D-C4291FC85E60}" srcOrd="1" destOrd="0" presId="urn:microsoft.com/office/officeart/2008/layout/PictureAccentList"/>
    <dgm:cxn modelId="{42302843-B5F8-47B0-8D18-C8AD8BAE0694}" type="presParOf" srcId="{2DBCF301-7D48-4EA7-B99D-C4291FC85E60}" destId="{EA48E229-FEA3-4CC2-800E-3D3C07C4E947}" srcOrd="0" destOrd="0" presId="urn:microsoft.com/office/officeart/2008/layout/PictureAccentList"/>
    <dgm:cxn modelId="{A07D716D-957F-49B6-B1EB-D6F09EB4F627}" type="presParOf" srcId="{2DBCF301-7D48-4EA7-B99D-C4291FC85E60}" destId="{1AB4660E-4CA5-4F82-B6FE-8E399F10DB86}" srcOrd="1" destOrd="0" presId="urn:microsoft.com/office/officeart/2008/layout/PictureAccentList"/>
    <dgm:cxn modelId="{B90A6734-81BD-4924-8AC3-CE25730A4A10}" type="presParOf" srcId="{F148BEED-B1F4-49B7-BD04-554275BAAAAC}" destId="{6105BC01-C6DF-47FB-9C8B-EDE40758F376}" srcOrd="2" destOrd="0" presId="urn:microsoft.com/office/officeart/2008/layout/PictureAccentList"/>
    <dgm:cxn modelId="{307CEA51-DAF4-44D1-BFBE-8BA0CBB6A666}" type="presParOf" srcId="{6105BC01-C6DF-47FB-9C8B-EDE40758F376}" destId="{420979C0-0CBD-4377-920E-FB68553FF848}" srcOrd="0" destOrd="0" presId="urn:microsoft.com/office/officeart/2008/layout/PictureAccentList"/>
    <dgm:cxn modelId="{3E46366C-CE25-4963-93DD-2DC47F6B0B43}" type="presParOf" srcId="{6105BC01-C6DF-47FB-9C8B-EDE40758F376}" destId="{DFA4ED7E-F7EC-4A60-A30D-A3BFEABCA18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26E34-1CE5-4C55-9FFA-3095823174C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6F05962-ED44-424E-A926-AF4B4BAD02FE}">
      <dgm:prSet custT="1"/>
      <dgm:spPr/>
      <dgm:t>
        <a:bodyPr/>
        <a:lstStyle/>
        <a:p>
          <a:r>
            <a:rPr lang="en-US" sz="1600" dirty="0"/>
            <a:t>The first half of both workshops involved structured discussions on the positives/negatives of each treatment model. </a:t>
          </a:r>
        </a:p>
      </dgm:t>
    </dgm:pt>
    <dgm:pt modelId="{D178519D-F50D-4D65-82EC-74A955B3BE86}" type="parTrans" cxnId="{2A9F2A69-BE97-4268-B96D-72A96B087F95}">
      <dgm:prSet/>
      <dgm:spPr/>
      <dgm:t>
        <a:bodyPr/>
        <a:lstStyle/>
        <a:p>
          <a:endParaRPr lang="en-US"/>
        </a:p>
      </dgm:t>
    </dgm:pt>
    <dgm:pt modelId="{6BB101C0-4A6D-4696-8704-917E154D75A4}" type="sibTrans" cxnId="{2A9F2A69-BE97-4268-B96D-72A96B087F95}">
      <dgm:prSet/>
      <dgm:spPr/>
      <dgm:t>
        <a:bodyPr/>
        <a:lstStyle/>
        <a:p>
          <a:endParaRPr lang="en-US"/>
        </a:p>
      </dgm:t>
    </dgm:pt>
    <dgm:pt modelId="{B1BAB04C-16EB-46C4-82A6-0079A6860390}">
      <dgm:prSet custT="1"/>
      <dgm:spPr/>
      <dgm:t>
        <a:bodyPr/>
        <a:lstStyle/>
        <a:p>
          <a:r>
            <a:rPr lang="en-US" sz="1600" dirty="0"/>
            <a:t>In workshop 1, attendees were also asked to propose research questions which could improve the care of those with co-occurring problems. </a:t>
          </a:r>
        </a:p>
      </dgm:t>
    </dgm:pt>
    <dgm:pt modelId="{8ABBF28C-57C2-4149-992A-F63121EAFAB5}" type="parTrans" cxnId="{F38C7439-89E3-49D1-AF35-7168804EDA63}">
      <dgm:prSet/>
      <dgm:spPr/>
      <dgm:t>
        <a:bodyPr/>
        <a:lstStyle/>
        <a:p>
          <a:endParaRPr lang="en-US"/>
        </a:p>
      </dgm:t>
    </dgm:pt>
    <dgm:pt modelId="{12B34F32-6282-4CA4-9E6B-F2DA1D4ED66A}" type="sibTrans" cxnId="{F38C7439-89E3-49D1-AF35-7168804EDA63}">
      <dgm:prSet/>
      <dgm:spPr/>
      <dgm:t>
        <a:bodyPr/>
        <a:lstStyle/>
        <a:p>
          <a:endParaRPr lang="en-US"/>
        </a:p>
      </dgm:t>
    </dgm:pt>
    <dgm:pt modelId="{DC9849B0-D103-4B3D-8F68-2F1E54C909EC}">
      <dgm:prSet custT="1"/>
      <dgm:spPr/>
      <dgm:t>
        <a:bodyPr/>
        <a:lstStyle/>
        <a:p>
          <a:r>
            <a:rPr lang="en-US" sz="1800" dirty="0"/>
            <a:t>Between workshops 1 and 2, these ideas were refined into 20 questions </a:t>
          </a:r>
        </a:p>
      </dgm:t>
    </dgm:pt>
    <dgm:pt modelId="{761E3698-A6B0-4CFD-81DA-97A0AF12619B}" type="parTrans" cxnId="{7686013A-2A03-42B8-9B6B-2CCCF2F9F125}">
      <dgm:prSet/>
      <dgm:spPr/>
      <dgm:t>
        <a:bodyPr/>
        <a:lstStyle/>
        <a:p>
          <a:endParaRPr lang="en-US"/>
        </a:p>
      </dgm:t>
    </dgm:pt>
    <dgm:pt modelId="{A77BA36C-7002-48AF-9F11-EE1B2A23D0DD}" type="sibTrans" cxnId="{7686013A-2A03-42B8-9B6B-2CCCF2F9F125}">
      <dgm:prSet/>
      <dgm:spPr/>
      <dgm:t>
        <a:bodyPr/>
        <a:lstStyle/>
        <a:p>
          <a:endParaRPr lang="en-US"/>
        </a:p>
      </dgm:t>
    </dgm:pt>
    <dgm:pt modelId="{FAB24AA8-BE48-42FE-83B0-CDABAFF3B134}">
      <dgm:prSet/>
      <dgm:spPr/>
      <dgm:t>
        <a:bodyPr/>
        <a:lstStyle/>
        <a:p>
          <a:r>
            <a:rPr lang="en-US" dirty="0"/>
            <a:t>The research questions were ranked in workshop 2 using a process based upon the James Lind Alliance process. </a:t>
          </a:r>
        </a:p>
      </dgm:t>
    </dgm:pt>
    <dgm:pt modelId="{CAD51726-887B-42FD-9523-C1960F14CCC6}" type="parTrans" cxnId="{D9030079-D11D-41D8-9ED4-5082C5FBC914}">
      <dgm:prSet/>
      <dgm:spPr/>
      <dgm:t>
        <a:bodyPr/>
        <a:lstStyle/>
        <a:p>
          <a:endParaRPr lang="en-US"/>
        </a:p>
      </dgm:t>
    </dgm:pt>
    <dgm:pt modelId="{C99B1718-31D4-4952-B5AB-DF40A6F146C4}" type="sibTrans" cxnId="{D9030079-D11D-41D8-9ED4-5082C5FBC914}">
      <dgm:prSet/>
      <dgm:spPr/>
      <dgm:t>
        <a:bodyPr/>
        <a:lstStyle/>
        <a:p>
          <a:endParaRPr lang="en-US"/>
        </a:p>
      </dgm:t>
    </dgm:pt>
    <dgm:pt modelId="{32248900-6AFF-49D2-B641-835D2F5F7D5D}" type="pres">
      <dgm:prSet presAssocID="{F0B26E34-1CE5-4C55-9FFA-3095823174C1}" presName="root" presStyleCnt="0">
        <dgm:presLayoutVars>
          <dgm:dir/>
          <dgm:resizeHandles val="exact"/>
        </dgm:presLayoutVars>
      </dgm:prSet>
      <dgm:spPr/>
    </dgm:pt>
    <dgm:pt modelId="{3AACED7D-E184-4C83-BE13-CC71CF83895A}" type="pres">
      <dgm:prSet presAssocID="{C6F05962-ED44-424E-A926-AF4B4BAD02FE}" presName="compNode" presStyleCnt="0"/>
      <dgm:spPr/>
    </dgm:pt>
    <dgm:pt modelId="{7E2A8FE2-7CC7-48EB-905B-4897ABEDB8ED}" type="pres">
      <dgm:prSet presAssocID="{C6F05962-ED44-424E-A926-AF4B4BAD02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13D41DF0-BD58-4325-8688-4C6CC8E0C736}" type="pres">
      <dgm:prSet presAssocID="{C6F05962-ED44-424E-A926-AF4B4BAD02FE}" presName="spaceRect" presStyleCnt="0"/>
      <dgm:spPr/>
    </dgm:pt>
    <dgm:pt modelId="{767C644D-053A-4F20-93E6-2018376732B6}" type="pres">
      <dgm:prSet presAssocID="{C6F05962-ED44-424E-A926-AF4B4BAD02FE}" presName="textRect" presStyleLbl="revTx" presStyleIdx="0" presStyleCnt="4">
        <dgm:presLayoutVars>
          <dgm:chMax val="1"/>
          <dgm:chPref val="1"/>
        </dgm:presLayoutVars>
      </dgm:prSet>
      <dgm:spPr/>
    </dgm:pt>
    <dgm:pt modelId="{A4A2B4AC-F192-45CF-9B8B-8A46B7CC6DC2}" type="pres">
      <dgm:prSet presAssocID="{6BB101C0-4A6D-4696-8704-917E154D75A4}" presName="sibTrans" presStyleCnt="0"/>
      <dgm:spPr/>
    </dgm:pt>
    <dgm:pt modelId="{B1A22514-BB9E-4F2C-9B92-FC8EA12D7593}" type="pres">
      <dgm:prSet presAssocID="{B1BAB04C-16EB-46C4-82A6-0079A6860390}" presName="compNode" presStyleCnt="0"/>
      <dgm:spPr/>
    </dgm:pt>
    <dgm:pt modelId="{5B0940BA-F14F-41DE-941A-6A6547B65485}" type="pres">
      <dgm:prSet presAssocID="{B1BAB04C-16EB-46C4-82A6-0079A68603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3950B2D-5047-47F9-B794-B1E1DB261A2A}" type="pres">
      <dgm:prSet presAssocID="{B1BAB04C-16EB-46C4-82A6-0079A6860390}" presName="spaceRect" presStyleCnt="0"/>
      <dgm:spPr/>
    </dgm:pt>
    <dgm:pt modelId="{7DF80AFA-562E-4AF7-8ED0-A7958FD63866}" type="pres">
      <dgm:prSet presAssocID="{B1BAB04C-16EB-46C4-82A6-0079A6860390}" presName="textRect" presStyleLbl="revTx" presStyleIdx="1" presStyleCnt="4">
        <dgm:presLayoutVars>
          <dgm:chMax val="1"/>
          <dgm:chPref val="1"/>
        </dgm:presLayoutVars>
      </dgm:prSet>
      <dgm:spPr/>
    </dgm:pt>
    <dgm:pt modelId="{AB9CB966-BC98-403D-9ACB-06A922F0C0C3}" type="pres">
      <dgm:prSet presAssocID="{12B34F32-6282-4CA4-9E6B-F2DA1D4ED66A}" presName="sibTrans" presStyleCnt="0"/>
      <dgm:spPr/>
    </dgm:pt>
    <dgm:pt modelId="{A190CF99-CEB9-475D-B1CB-4031A9ACF5A5}" type="pres">
      <dgm:prSet presAssocID="{DC9849B0-D103-4B3D-8F68-2F1E54C909EC}" presName="compNode" presStyleCnt="0"/>
      <dgm:spPr/>
    </dgm:pt>
    <dgm:pt modelId="{2DC85E45-595A-4B51-87E8-205F7E8395E9}" type="pres">
      <dgm:prSet presAssocID="{DC9849B0-D103-4B3D-8F68-2F1E54C909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6DB670C5-A40A-480C-85D4-2AB4B47859E0}" type="pres">
      <dgm:prSet presAssocID="{DC9849B0-D103-4B3D-8F68-2F1E54C909EC}" presName="spaceRect" presStyleCnt="0"/>
      <dgm:spPr/>
    </dgm:pt>
    <dgm:pt modelId="{F4F5C4D0-AA3D-4E58-833D-3CBCB4D467D9}" type="pres">
      <dgm:prSet presAssocID="{DC9849B0-D103-4B3D-8F68-2F1E54C909EC}" presName="textRect" presStyleLbl="revTx" presStyleIdx="2" presStyleCnt="4">
        <dgm:presLayoutVars>
          <dgm:chMax val="1"/>
          <dgm:chPref val="1"/>
        </dgm:presLayoutVars>
      </dgm:prSet>
      <dgm:spPr/>
    </dgm:pt>
    <dgm:pt modelId="{F3D3AFAF-B828-4E66-B6F5-C8E8B8E8807D}" type="pres">
      <dgm:prSet presAssocID="{A77BA36C-7002-48AF-9F11-EE1B2A23D0DD}" presName="sibTrans" presStyleCnt="0"/>
      <dgm:spPr/>
    </dgm:pt>
    <dgm:pt modelId="{16DCD252-FB8E-434E-AE26-EC563AB3BD91}" type="pres">
      <dgm:prSet presAssocID="{FAB24AA8-BE48-42FE-83B0-CDABAFF3B134}" presName="compNode" presStyleCnt="0"/>
      <dgm:spPr/>
    </dgm:pt>
    <dgm:pt modelId="{FDC1D35F-6B6A-43CA-8702-BE80A48DAC9B}" type="pres">
      <dgm:prSet presAssocID="{FAB24AA8-BE48-42FE-83B0-CDABAFF3B1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50EE4D61-9C68-4784-B203-DBF42293D36B}" type="pres">
      <dgm:prSet presAssocID="{FAB24AA8-BE48-42FE-83B0-CDABAFF3B134}" presName="spaceRect" presStyleCnt="0"/>
      <dgm:spPr/>
    </dgm:pt>
    <dgm:pt modelId="{479EC12A-D5B2-456F-8D5A-C788262E706E}" type="pres">
      <dgm:prSet presAssocID="{FAB24AA8-BE48-42FE-83B0-CDABAFF3B134}" presName="textRect" presStyleLbl="revTx" presStyleIdx="3" presStyleCnt="4">
        <dgm:presLayoutVars>
          <dgm:chMax val="1"/>
          <dgm:chPref val="1"/>
        </dgm:presLayoutVars>
      </dgm:prSet>
      <dgm:spPr/>
    </dgm:pt>
  </dgm:ptLst>
  <dgm:cxnLst>
    <dgm:cxn modelId="{D4E3BD0D-1551-4BEE-B549-EC9452B80839}" type="presOf" srcId="{DC9849B0-D103-4B3D-8F68-2F1E54C909EC}" destId="{F4F5C4D0-AA3D-4E58-833D-3CBCB4D467D9}" srcOrd="0" destOrd="0" presId="urn:microsoft.com/office/officeart/2018/2/layout/IconLabelList"/>
    <dgm:cxn modelId="{F38C7439-89E3-49D1-AF35-7168804EDA63}" srcId="{F0B26E34-1CE5-4C55-9FFA-3095823174C1}" destId="{B1BAB04C-16EB-46C4-82A6-0079A6860390}" srcOrd="1" destOrd="0" parTransId="{8ABBF28C-57C2-4149-992A-F63121EAFAB5}" sibTransId="{12B34F32-6282-4CA4-9E6B-F2DA1D4ED66A}"/>
    <dgm:cxn modelId="{7686013A-2A03-42B8-9B6B-2CCCF2F9F125}" srcId="{F0B26E34-1CE5-4C55-9FFA-3095823174C1}" destId="{DC9849B0-D103-4B3D-8F68-2F1E54C909EC}" srcOrd="2" destOrd="0" parTransId="{761E3698-A6B0-4CFD-81DA-97A0AF12619B}" sibTransId="{A77BA36C-7002-48AF-9F11-EE1B2A23D0DD}"/>
    <dgm:cxn modelId="{2A9F2A69-BE97-4268-B96D-72A96B087F95}" srcId="{F0B26E34-1CE5-4C55-9FFA-3095823174C1}" destId="{C6F05962-ED44-424E-A926-AF4B4BAD02FE}" srcOrd="0" destOrd="0" parTransId="{D178519D-F50D-4D65-82EC-74A955B3BE86}" sibTransId="{6BB101C0-4A6D-4696-8704-917E154D75A4}"/>
    <dgm:cxn modelId="{D9030079-D11D-41D8-9ED4-5082C5FBC914}" srcId="{F0B26E34-1CE5-4C55-9FFA-3095823174C1}" destId="{FAB24AA8-BE48-42FE-83B0-CDABAFF3B134}" srcOrd="3" destOrd="0" parTransId="{CAD51726-887B-42FD-9523-C1960F14CCC6}" sibTransId="{C99B1718-31D4-4952-B5AB-DF40A6F146C4}"/>
    <dgm:cxn modelId="{DCDFE88B-1CE1-4D5C-AEB5-53410B851AC0}" type="presOf" srcId="{FAB24AA8-BE48-42FE-83B0-CDABAFF3B134}" destId="{479EC12A-D5B2-456F-8D5A-C788262E706E}" srcOrd="0" destOrd="0" presId="urn:microsoft.com/office/officeart/2018/2/layout/IconLabelList"/>
    <dgm:cxn modelId="{5D4408A9-D7EE-4759-B493-6ECAAEFBAB07}" type="presOf" srcId="{B1BAB04C-16EB-46C4-82A6-0079A6860390}" destId="{7DF80AFA-562E-4AF7-8ED0-A7958FD63866}" srcOrd="0" destOrd="0" presId="urn:microsoft.com/office/officeart/2018/2/layout/IconLabelList"/>
    <dgm:cxn modelId="{52837BC3-549E-4128-AEC0-506BA3FC3188}" type="presOf" srcId="{C6F05962-ED44-424E-A926-AF4B4BAD02FE}" destId="{767C644D-053A-4F20-93E6-2018376732B6}" srcOrd="0" destOrd="0" presId="urn:microsoft.com/office/officeart/2018/2/layout/IconLabelList"/>
    <dgm:cxn modelId="{4D3359D0-9DAA-4CD5-AF40-B619684C58B2}" type="presOf" srcId="{F0B26E34-1CE5-4C55-9FFA-3095823174C1}" destId="{32248900-6AFF-49D2-B641-835D2F5F7D5D}" srcOrd="0" destOrd="0" presId="urn:microsoft.com/office/officeart/2018/2/layout/IconLabelList"/>
    <dgm:cxn modelId="{3D353290-0EE4-4E28-9B13-4607E588CEBC}" type="presParOf" srcId="{32248900-6AFF-49D2-B641-835D2F5F7D5D}" destId="{3AACED7D-E184-4C83-BE13-CC71CF83895A}" srcOrd="0" destOrd="0" presId="urn:microsoft.com/office/officeart/2018/2/layout/IconLabelList"/>
    <dgm:cxn modelId="{601466DB-1641-4EDD-93CB-FC88D90C3619}" type="presParOf" srcId="{3AACED7D-E184-4C83-BE13-CC71CF83895A}" destId="{7E2A8FE2-7CC7-48EB-905B-4897ABEDB8ED}" srcOrd="0" destOrd="0" presId="urn:microsoft.com/office/officeart/2018/2/layout/IconLabelList"/>
    <dgm:cxn modelId="{061A4D77-5858-4B35-99AF-BDAB1970D9BE}" type="presParOf" srcId="{3AACED7D-E184-4C83-BE13-CC71CF83895A}" destId="{13D41DF0-BD58-4325-8688-4C6CC8E0C736}" srcOrd="1" destOrd="0" presId="urn:microsoft.com/office/officeart/2018/2/layout/IconLabelList"/>
    <dgm:cxn modelId="{4D330980-6B22-42AF-93BB-C53EA2D20686}" type="presParOf" srcId="{3AACED7D-E184-4C83-BE13-CC71CF83895A}" destId="{767C644D-053A-4F20-93E6-2018376732B6}" srcOrd="2" destOrd="0" presId="urn:microsoft.com/office/officeart/2018/2/layout/IconLabelList"/>
    <dgm:cxn modelId="{8F0E96D0-BE49-453F-BBB0-02948D43A250}" type="presParOf" srcId="{32248900-6AFF-49D2-B641-835D2F5F7D5D}" destId="{A4A2B4AC-F192-45CF-9B8B-8A46B7CC6DC2}" srcOrd="1" destOrd="0" presId="urn:microsoft.com/office/officeart/2018/2/layout/IconLabelList"/>
    <dgm:cxn modelId="{29CF942B-B31A-4E98-8429-74D757E98BA3}" type="presParOf" srcId="{32248900-6AFF-49D2-B641-835D2F5F7D5D}" destId="{B1A22514-BB9E-4F2C-9B92-FC8EA12D7593}" srcOrd="2" destOrd="0" presId="urn:microsoft.com/office/officeart/2018/2/layout/IconLabelList"/>
    <dgm:cxn modelId="{B8C2DBE4-3BA0-40F7-BE49-BD0B7534CB82}" type="presParOf" srcId="{B1A22514-BB9E-4F2C-9B92-FC8EA12D7593}" destId="{5B0940BA-F14F-41DE-941A-6A6547B65485}" srcOrd="0" destOrd="0" presId="urn:microsoft.com/office/officeart/2018/2/layout/IconLabelList"/>
    <dgm:cxn modelId="{C0A0B543-DCFA-423D-B534-5B841C711A1C}" type="presParOf" srcId="{B1A22514-BB9E-4F2C-9B92-FC8EA12D7593}" destId="{63950B2D-5047-47F9-B794-B1E1DB261A2A}" srcOrd="1" destOrd="0" presId="urn:microsoft.com/office/officeart/2018/2/layout/IconLabelList"/>
    <dgm:cxn modelId="{60B69E3B-6CF5-4243-A204-816AA58B1265}" type="presParOf" srcId="{B1A22514-BB9E-4F2C-9B92-FC8EA12D7593}" destId="{7DF80AFA-562E-4AF7-8ED0-A7958FD63866}" srcOrd="2" destOrd="0" presId="urn:microsoft.com/office/officeart/2018/2/layout/IconLabelList"/>
    <dgm:cxn modelId="{C81BB22F-2C85-4A61-ACAE-15F34BECBE00}" type="presParOf" srcId="{32248900-6AFF-49D2-B641-835D2F5F7D5D}" destId="{AB9CB966-BC98-403D-9ACB-06A922F0C0C3}" srcOrd="3" destOrd="0" presId="urn:microsoft.com/office/officeart/2018/2/layout/IconLabelList"/>
    <dgm:cxn modelId="{07BFD12F-0CCF-4CF7-B4A4-71AC0F517FBE}" type="presParOf" srcId="{32248900-6AFF-49D2-B641-835D2F5F7D5D}" destId="{A190CF99-CEB9-475D-B1CB-4031A9ACF5A5}" srcOrd="4" destOrd="0" presId="urn:microsoft.com/office/officeart/2018/2/layout/IconLabelList"/>
    <dgm:cxn modelId="{C6FBAC30-F667-4F0C-8CEB-B876C2523956}" type="presParOf" srcId="{A190CF99-CEB9-475D-B1CB-4031A9ACF5A5}" destId="{2DC85E45-595A-4B51-87E8-205F7E8395E9}" srcOrd="0" destOrd="0" presId="urn:microsoft.com/office/officeart/2018/2/layout/IconLabelList"/>
    <dgm:cxn modelId="{EB1CF87A-423F-4292-9146-80A79E529222}" type="presParOf" srcId="{A190CF99-CEB9-475D-B1CB-4031A9ACF5A5}" destId="{6DB670C5-A40A-480C-85D4-2AB4B47859E0}" srcOrd="1" destOrd="0" presId="urn:microsoft.com/office/officeart/2018/2/layout/IconLabelList"/>
    <dgm:cxn modelId="{41B01B82-FD4A-46CE-A173-26BCE33D202A}" type="presParOf" srcId="{A190CF99-CEB9-475D-B1CB-4031A9ACF5A5}" destId="{F4F5C4D0-AA3D-4E58-833D-3CBCB4D467D9}" srcOrd="2" destOrd="0" presId="urn:microsoft.com/office/officeart/2018/2/layout/IconLabelList"/>
    <dgm:cxn modelId="{227D56F8-831D-42C7-A63E-3DE61179A374}" type="presParOf" srcId="{32248900-6AFF-49D2-B641-835D2F5F7D5D}" destId="{F3D3AFAF-B828-4E66-B6F5-C8E8B8E8807D}" srcOrd="5" destOrd="0" presId="urn:microsoft.com/office/officeart/2018/2/layout/IconLabelList"/>
    <dgm:cxn modelId="{01426F71-EB74-4C46-AA1D-6ACAB630F95F}" type="presParOf" srcId="{32248900-6AFF-49D2-B641-835D2F5F7D5D}" destId="{16DCD252-FB8E-434E-AE26-EC563AB3BD91}" srcOrd="6" destOrd="0" presId="urn:microsoft.com/office/officeart/2018/2/layout/IconLabelList"/>
    <dgm:cxn modelId="{1D06CB3E-62EA-421D-A4A7-783B98123CA0}" type="presParOf" srcId="{16DCD252-FB8E-434E-AE26-EC563AB3BD91}" destId="{FDC1D35F-6B6A-43CA-8702-BE80A48DAC9B}" srcOrd="0" destOrd="0" presId="urn:microsoft.com/office/officeart/2018/2/layout/IconLabelList"/>
    <dgm:cxn modelId="{3BA928B5-4DF0-443A-B94D-390A40DE1659}" type="presParOf" srcId="{16DCD252-FB8E-434E-AE26-EC563AB3BD91}" destId="{50EE4D61-9C68-4784-B203-DBF42293D36B}" srcOrd="1" destOrd="0" presId="urn:microsoft.com/office/officeart/2018/2/layout/IconLabelList"/>
    <dgm:cxn modelId="{6624BF0C-750D-4E43-9351-E953D7F57FEF}" type="presParOf" srcId="{16DCD252-FB8E-434E-AE26-EC563AB3BD91}" destId="{479EC12A-D5B2-456F-8D5A-C788262E706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7E653-2D19-429C-8918-FEBF6DD3580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C7492A-75F1-404C-81EE-590127E5502F}">
      <dgm:prSet custT="1"/>
      <dgm:spPr/>
      <dgm:t>
        <a:bodyPr/>
        <a:lstStyle/>
        <a:p>
          <a:pPr>
            <a:lnSpc>
              <a:spcPct val="100000"/>
            </a:lnSpc>
          </a:pPr>
          <a:r>
            <a:rPr lang="en-GB" sz="1400" dirty="0"/>
            <a:t>The James Lind Alliance (JLA) guidance for priority setting (James Lind Alliance, 2021) was used as a guide to plan the sessions. Only 2 x 2.5-hour workshops were ran instead of the JLA suggestion of 12-18 months, due to researcher and fundings limits.  </a:t>
          </a:r>
          <a:endParaRPr lang="en-US" sz="1400" dirty="0"/>
        </a:p>
      </dgm:t>
    </dgm:pt>
    <dgm:pt modelId="{4AF5DCFD-4ABD-41A1-A57D-B83CEC6F93B1}" type="parTrans" cxnId="{34EB0FB3-59F4-41F5-923A-4E7EC23B7955}">
      <dgm:prSet/>
      <dgm:spPr/>
      <dgm:t>
        <a:bodyPr/>
        <a:lstStyle/>
        <a:p>
          <a:endParaRPr lang="en-US"/>
        </a:p>
      </dgm:t>
    </dgm:pt>
    <dgm:pt modelId="{DA4D43DF-A4CF-43C6-A1CB-FCF2053B2D82}" type="sibTrans" cxnId="{34EB0FB3-59F4-41F5-923A-4E7EC23B7955}">
      <dgm:prSet/>
      <dgm:spPr/>
      <dgm:t>
        <a:bodyPr/>
        <a:lstStyle/>
        <a:p>
          <a:endParaRPr lang="en-US"/>
        </a:p>
      </dgm:t>
    </dgm:pt>
    <dgm:pt modelId="{D787E058-753D-4059-8AD8-AD99D9F3D454}">
      <dgm:prSet custT="1"/>
      <dgm:spPr/>
      <dgm:t>
        <a:bodyPr/>
        <a:lstStyle/>
        <a:p>
          <a:pPr>
            <a:lnSpc>
              <a:spcPct val="100000"/>
            </a:lnSpc>
          </a:pPr>
          <a:r>
            <a:rPr lang="en-GB" sz="1400"/>
            <a:t>Notes were taken via Padlet (an online sticky note) by one of the facilitators and from the zoom chat. This was instead of doing a survey as it was a way to introduce everyone to the topic of the workshops and was less time-consuming.  </a:t>
          </a:r>
          <a:endParaRPr lang="en-US" sz="1400"/>
        </a:p>
      </dgm:t>
    </dgm:pt>
    <dgm:pt modelId="{573FD0A1-7431-4180-875D-59D14987E58E}" type="parTrans" cxnId="{96384548-CF9C-4A11-92B9-EB23E97EC3DA}">
      <dgm:prSet/>
      <dgm:spPr/>
      <dgm:t>
        <a:bodyPr/>
        <a:lstStyle/>
        <a:p>
          <a:endParaRPr lang="en-US"/>
        </a:p>
      </dgm:t>
    </dgm:pt>
    <dgm:pt modelId="{06ACD827-DDC0-4DBE-82DB-5A7E11048CB6}" type="sibTrans" cxnId="{96384548-CF9C-4A11-92B9-EB23E97EC3DA}">
      <dgm:prSet/>
      <dgm:spPr/>
      <dgm:t>
        <a:bodyPr/>
        <a:lstStyle/>
        <a:p>
          <a:endParaRPr lang="en-US"/>
        </a:p>
      </dgm:t>
    </dgm:pt>
    <dgm:pt modelId="{233025D1-EBA3-4B3C-9608-9D7FF4C3E7E4}">
      <dgm:prSet custT="1"/>
      <dgm:spPr/>
      <dgm:t>
        <a:bodyPr/>
        <a:lstStyle/>
        <a:p>
          <a:pPr>
            <a:lnSpc>
              <a:spcPct val="100000"/>
            </a:lnSpc>
          </a:pPr>
          <a:r>
            <a:rPr lang="en-GB" sz="1400" dirty="0"/>
            <a:t>Work was undertaken between the workshops by the research group to synthesise the original ideas into 20 research questions, with overlapping items combined.</a:t>
          </a:r>
          <a:endParaRPr lang="en-US" sz="1400" dirty="0"/>
        </a:p>
      </dgm:t>
    </dgm:pt>
    <dgm:pt modelId="{94EA0C40-E709-4AC9-BB53-51BFA0597FFF}" type="parTrans" cxnId="{E7683A70-12BA-46CB-ACDB-86CB727D6052}">
      <dgm:prSet/>
      <dgm:spPr/>
      <dgm:t>
        <a:bodyPr/>
        <a:lstStyle/>
        <a:p>
          <a:endParaRPr lang="en-US"/>
        </a:p>
      </dgm:t>
    </dgm:pt>
    <dgm:pt modelId="{D8EF1A89-E5FD-4809-9A43-CA14494BB4A6}" type="sibTrans" cxnId="{E7683A70-12BA-46CB-ACDB-86CB727D6052}">
      <dgm:prSet/>
      <dgm:spPr/>
      <dgm:t>
        <a:bodyPr/>
        <a:lstStyle/>
        <a:p>
          <a:endParaRPr lang="en-US"/>
        </a:p>
      </dgm:t>
    </dgm:pt>
    <dgm:pt modelId="{62642472-1374-4639-89A8-F6A4583EBF08}">
      <dgm:prSet custT="1"/>
      <dgm:spPr/>
      <dgm:t>
        <a:bodyPr/>
        <a:lstStyle/>
        <a:p>
          <a:pPr>
            <a:lnSpc>
              <a:spcPct val="100000"/>
            </a:lnSpc>
          </a:pPr>
          <a:r>
            <a:rPr lang="en-GB" sz="1400" dirty="0"/>
            <a:t>The workshops included small group discussions which fed into group ranking sessions and finally a whole group review of the research priorities. Only one round of ranking and review occurred in these workshops and final feedback was sent after workshop 2 by email.  </a:t>
          </a:r>
          <a:endParaRPr lang="en-US" sz="1400" dirty="0"/>
        </a:p>
      </dgm:t>
    </dgm:pt>
    <dgm:pt modelId="{2E3C8459-462A-4FB7-809F-2907E18FD757}" type="parTrans" cxnId="{BDDC1C33-3189-4FEE-A544-FCCE7CFD888E}">
      <dgm:prSet/>
      <dgm:spPr/>
      <dgm:t>
        <a:bodyPr/>
        <a:lstStyle/>
        <a:p>
          <a:endParaRPr lang="en-GB"/>
        </a:p>
      </dgm:t>
    </dgm:pt>
    <dgm:pt modelId="{5E7D9735-79D7-4E2B-B67E-D6667C17C16B}" type="sibTrans" cxnId="{BDDC1C33-3189-4FEE-A544-FCCE7CFD888E}">
      <dgm:prSet/>
      <dgm:spPr/>
      <dgm:t>
        <a:bodyPr/>
        <a:lstStyle/>
        <a:p>
          <a:endParaRPr lang="en-GB"/>
        </a:p>
      </dgm:t>
    </dgm:pt>
    <dgm:pt modelId="{715D6A2C-9081-434A-88F7-E6FAC37DCD9E}" type="pres">
      <dgm:prSet presAssocID="{C847E653-2D19-429C-8918-FEBF6DD3580D}" presName="root" presStyleCnt="0">
        <dgm:presLayoutVars>
          <dgm:dir/>
          <dgm:resizeHandles val="exact"/>
        </dgm:presLayoutVars>
      </dgm:prSet>
      <dgm:spPr/>
    </dgm:pt>
    <dgm:pt modelId="{3721EA4C-71B8-4AC1-A1DD-5D2EA8E5B505}" type="pres">
      <dgm:prSet presAssocID="{6CC7492A-75F1-404C-81EE-590127E5502F}" presName="compNode" presStyleCnt="0"/>
      <dgm:spPr/>
    </dgm:pt>
    <dgm:pt modelId="{9AFBE511-4B43-4F7A-97C4-16B8E2361077}" type="pres">
      <dgm:prSet presAssocID="{6CC7492A-75F1-404C-81EE-590127E5502F}" presName="bgRect" presStyleLbl="bgShp" presStyleIdx="0" presStyleCnt="4"/>
      <dgm:spPr/>
    </dgm:pt>
    <dgm:pt modelId="{43A917CB-A1AE-4379-8656-97F9FE2724D2}" type="pres">
      <dgm:prSet presAssocID="{6CC7492A-75F1-404C-81EE-590127E5502F}"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586FD086-BE5D-453A-977B-06ADC807993C}" type="pres">
      <dgm:prSet presAssocID="{6CC7492A-75F1-404C-81EE-590127E5502F}" presName="spaceRect" presStyleCnt="0"/>
      <dgm:spPr/>
    </dgm:pt>
    <dgm:pt modelId="{9335563C-A3EB-437E-BF32-F839704A8159}" type="pres">
      <dgm:prSet presAssocID="{6CC7492A-75F1-404C-81EE-590127E5502F}" presName="parTx" presStyleLbl="revTx" presStyleIdx="0" presStyleCnt="4">
        <dgm:presLayoutVars>
          <dgm:chMax val="0"/>
          <dgm:chPref val="0"/>
        </dgm:presLayoutVars>
      </dgm:prSet>
      <dgm:spPr/>
    </dgm:pt>
    <dgm:pt modelId="{6F6EAF12-C950-4B74-AB63-7105CEB9EE70}" type="pres">
      <dgm:prSet presAssocID="{DA4D43DF-A4CF-43C6-A1CB-FCF2053B2D82}" presName="sibTrans" presStyleCnt="0"/>
      <dgm:spPr/>
    </dgm:pt>
    <dgm:pt modelId="{BC1D2040-EB85-41A1-8A31-D0445A329234}" type="pres">
      <dgm:prSet presAssocID="{D787E058-753D-4059-8AD8-AD99D9F3D454}" presName="compNode" presStyleCnt="0"/>
      <dgm:spPr/>
    </dgm:pt>
    <dgm:pt modelId="{A24EA384-A9A2-424A-8931-993EAE78F462}" type="pres">
      <dgm:prSet presAssocID="{D787E058-753D-4059-8AD8-AD99D9F3D454}" presName="bgRect" presStyleLbl="bgShp" presStyleIdx="1" presStyleCnt="4"/>
      <dgm:spPr/>
    </dgm:pt>
    <dgm:pt modelId="{D5AED60C-791C-4C55-B8D5-9B1A34E25CD3}" type="pres">
      <dgm:prSet presAssocID="{D787E058-753D-4059-8AD8-AD99D9F3D454}"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085C5E39-E1C5-422D-9AD2-E3708B5AE7AB}" type="pres">
      <dgm:prSet presAssocID="{D787E058-753D-4059-8AD8-AD99D9F3D454}" presName="spaceRect" presStyleCnt="0"/>
      <dgm:spPr/>
    </dgm:pt>
    <dgm:pt modelId="{60897BB5-5F3C-4DDF-8EE2-221F19D4B9F8}" type="pres">
      <dgm:prSet presAssocID="{D787E058-753D-4059-8AD8-AD99D9F3D454}" presName="parTx" presStyleLbl="revTx" presStyleIdx="1" presStyleCnt="4">
        <dgm:presLayoutVars>
          <dgm:chMax val="0"/>
          <dgm:chPref val="0"/>
        </dgm:presLayoutVars>
      </dgm:prSet>
      <dgm:spPr/>
    </dgm:pt>
    <dgm:pt modelId="{70223B12-7915-4EDE-AFC1-351117D012F3}" type="pres">
      <dgm:prSet presAssocID="{06ACD827-DDC0-4DBE-82DB-5A7E11048CB6}" presName="sibTrans" presStyleCnt="0"/>
      <dgm:spPr/>
    </dgm:pt>
    <dgm:pt modelId="{19A85838-6063-4FF5-AF7C-33A81EC46E6F}" type="pres">
      <dgm:prSet presAssocID="{233025D1-EBA3-4B3C-9608-9D7FF4C3E7E4}" presName="compNode" presStyleCnt="0"/>
      <dgm:spPr/>
    </dgm:pt>
    <dgm:pt modelId="{357B6BFA-F8A3-439E-B143-F6E665FE0579}" type="pres">
      <dgm:prSet presAssocID="{233025D1-EBA3-4B3C-9608-9D7FF4C3E7E4}" presName="bgRect" presStyleLbl="bgShp" presStyleIdx="2" presStyleCnt="4"/>
      <dgm:spPr/>
    </dgm:pt>
    <dgm:pt modelId="{93A0B53D-C9F9-4A5A-8645-EB4954544CAE}" type="pres">
      <dgm:prSet presAssocID="{233025D1-EBA3-4B3C-9608-9D7FF4C3E7E4}"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ch"/>
        </a:ext>
      </dgm:extLst>
    </dgm:pt>
    <dgm:pt modelId="{D8DAEE64-7122-4737-8CA2-BCC6ECB96F82}" type="pres">
      <dgm:prSet presAssocID="{233025D1-EBA3-4B3C-9608-9D7FF4C3E7E4}" presName="spaceRect" presStyleCnt="0"/>
      <dgm:spPr/>
    </dgm:pt>
    <dgm:pt modelId="{39B307CF-7B4F-44C5-8C8C-C3D5EFFE37EF}" type="pres">
      <dgm:prSet presAssocID="{233025D1-EBA3-4B3C-9608-9D7FF4C3E7E4}" presName="parTx" presStyleLbl="revTx" presStyleIdx="2" presStyleCnt="4">
        <dgm:presLayoutVars>
          <dgm:chMax val="0"/>
          <dgm:chPref val="0"/>
        </dgm:presLayoutVars>
      </dgm:prSet>
      <dgm:spPr/>
    </dgm:pt>
    <dgm:pt modelId="{3885601B-1D18-4363-A53C-AF0D98F38DB3}" type="pres">
      <dgm:prSet presAssocID="{D8EF1A89-E5FD-4809-9A43-CA14494BB4A6}" presName="sibTrans" presStyleCnt="0"/>
      <dgm:spPr/>
    </dgm:pt>
    <dgm:pt modelId="{F718A554-7E56-4945-829B-546A8B0D0842}" type="pres">
      <dgm:prSet presAssocID="{62642472-1374-4639-89A8-F6A4583EBF08}" presName="compNode" presStyleCnt="0"/>
      <dgm:spPr/>
    </dgm:pt>
    <dgm:pt modelId="{6DE3426D-45EB-4D79-985B-7968DA9BA375}" type="pres">
      <dgm:prSet presAssocID="{62642472-1374-4639-89A8-F6A4583EBF08}" presName="bgRect" presStyleLbl="bgShp" presStyleIdx="3" presStyleCnt="4"/>
      <dgm:spPr/>
    </dgm:pt>
    <dgm:pt modelId="{58AF30F8-F366-4A6C-BBAB-1C2AEE90576B}" type="pres">
      <dgm:prSet presAssocID="{62642472-1374-4639-89A8-F6A4583EBF08}"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EF9CFA35-1BF8-4494-A434-9A51040E2346}" type="pres">
      <dgm:prSet presAssocID="{62642472-1374-4639-89A8-F6A4583EBF08}" presName="spaceRect" presStyleCnt="0"/>
      <dgm:spPr/>
    </dgm:pt>
    <dgm:pt modelId="{84E386FD-063B-4C33-ABD4-1585637C544A}" type="pres">
      <dgm:prSet presAssocID="{62642472-1374-4639-89A8-F6A4583EBF08}" presName="parTx" presStyleLbl="revTx" presStyleIdx="3" presStyleCnt="4">
        <dgm:presLayoutVars>
          <dgm:chMax val="0"/>
          <dgm:chPref val="0"/>
        </dgm:presLayoutVars>
      </dgm:prSet>
      <dgm:spPr/>
    </dgm:pt>
  </dgm:ptLst>
  <dgm:cxnLst>
    <dgm:cxn modelId="{0E7D4B1A-305F-4B04-BD96-2265A3812A04}" type="presOf" srcId="{62642472-1374-4639-89A8-F6A4583EBF08}" destId="{84E386FD-063B-4C33-ABD4-1585637C544A}" srcOrd="0" destOrd="0" presId="urn:microsoft.com/office/officeart/2018/2/layout/IconVerticalSolidList"/>
    <dgm:cxn modelId="{BDDC1C33-3189-4FEE-A544-FCCE7CFD888E}" srcId="{C847E653-2D19-429C-8918-FEBF6DD3580D}" destId="{62642472-1374-4639-89A8-F6A4583EBF08}" srcOrd="3" destOrd="0" parTransId="{2E3C8459-462A-4FB7-809F-2907E18FD757}" sibTransId="{5E7D9735-79D7-4E2B-B67E-D6667C17C16B}"/>
    <dgm:cxn modelId="{572F1167-CE98-4831-93FC-61E14605C3D4}" type="presOf" srcId="{C847E653-2D19-429C-8918-FEBF6DD3580D}" destId="{715D6A2C-9081-434A-88F7-E6FAC37DCD9E}" srcOrd="0" destOrd="0" presId="urn:microsoft.com/office/officeart/2018/2/layout/IconVerticalSolidList"/>
    <dgm:cxn modelId="{96384548-CF9C-4A11-92B9-EB23E97EC3DA}" srcId="{C847E653-2D19-429C-8918-FEBF6DD3580D}" destId="{D787E058-753D-4059-8AD8-AD99D9F3D454}" srcOrd="1" destOrd="0" parTransId="{573FD0A1-7431-4180-875D-59D14987E58E}" sibTransId="{06ACD827-DDC0-4DBE-82DB-5A7E11048CB6}"/>
    <dgm:cxn modelId="{D4F4684F-CF98-433F-9FBE-5F2FAB65228A}" type="presOf" srcId="{233025D1-EBA3-4B3C-9608-9D7FF4C3E7E4}" destId="{39B307CF-7B4F-44C5-8C8C-C3D5EFFE37EF}" srcOrd="0" destOrd="0" presId="urn:microsoft.com/office/officeart/2018/2/layout/IconVerticalSolidList"/>
    <dgm:cxn modelId="{E7683A70-12BA-46CB-ACDB-86CB727D6052}" srcId="{C847E653-2D19-429C-8918-FEBF6DD3580D}" destId="{233025D1-EBA3-4B3C-9608-9D7FF4C3E7E4}" srcOrd="2" destOrd="0" parTransId="{94EA0C40-E709-4AC9-BB53-51BFA0597FFF}" sibTransId="{D8EF1A89-E5FD-4809-9A43-CA14494BB4A6}"/>
    <dgm:cxn modelId="{34EB0FB3-59F4-41F5-923A-4E7EC23B7955}" srcId="{C847E653-2D19-429C-8918-FEBF6DD3580D}" destId="{6CC7492A-75F1-404C-81EE-590127E5502F}" srcOrd="0" destOrd="0" parTransId="{4AF5DCFD-4ABD-41A1-A57D-B83CEC6F93B1}" sibTransId="{DA4D43DF-A4CF-43C6-A1CB-FCF2053B2D82}"/>
    <dgm:cxn modelId="{4D5C85ED-4DCF-4777-8C81-F675569D62A0}" type="presOf" srcId="{6CC7492A-75F1-404C-81EE-590127E5502F}" destId="{9335563C-A3EB-437E-BF32-F839704A8159}" srcOrd="0" destOrd="0" presId="urn:microsoft.com/office/officeart/2018/2/layout/IconVerticalSolidList"/>
    <dgm:cxn modelId="{82E45CFF-E344-4189-BAD3-558C7A9C4DB0}" type="presOf" srcId="{D787E058-753D-4059-8AD8-AD99D9F3D454}" destId="{60897BB5-5F3C-4DDF-8EE2-221F19D4B9F8}" srcOrd="0" destOrd="0" presId="urn:microsoft.com/office/officeart/2018/2/layout/IconVerticalSolidList"/>
    <dgm:cxn modelId="{5AC9C85B-E624-41B9-AC44-DAF95256DC32}" type="presParOf" srcId="{715D6A2C-9081-434A-88F7-E6FAC37DCD9E}" destId="{3721EA4C-71B8-4AC1-A1DD-5D2EA8E5B505}" srcOrd="0" destOrd="0" presId="urn:microsoft.com/office/officeart/2018/2/layout/IconVerticalSolidList"/>
    <dgm:cxn modelId="{50CC1E02-C761-49AB-B71B-24A32A5A7E1B}" type="presParOf" srcId="{3721EA4C-71B8-4AC1-A1DD-5D2EA8E5B505}" destId="{9AFBE511-4B43-4F7A-97C4-16B8E2361077}" srcOrd="0" destOrd="0" presId="urn:microsoft.com/office/officeart/2018/2/layout/IconVerticalSolidList"/>
    <dgm:cxn modelId="{D84A25B9-F18C-4D31-8D8C-12DA8D33521D}" type="presParOf" srcId="{3721EA4C-71B8-4AC1-A1DD-5D2EA8E5B505}" destId="{43A917CB-A1AE-4379-8656-97F9FE2724D2}" srcOrd="1" destOrd="0" presId="urn:microsoft.com/office/officeart/2018/2/layout/IconVerticalSolidList"/>
    <dgm:cxn modelId="{BB12AA8C-32B4-4155-BCE5-4501EB382C9F}" type="presParOf" srcId="{3721EA4C-71B8-4AC1-A1DD-5D2EA8E5B505}" destId="{586FD086-BE5D-453A-977B-06ADC807993C}" srcOrd="2" destOrd="0" presId="urn:microsoft.com/office/officeart/2018/2/layout/IconVerticalSolidList"/>
    <dgm:cxn modelId="{5F3E0DA8-534F-4C98-B8C2-6841DA690D56}" type="presParOf" srcId="{3721EA4C-71B8-4AC1-A1DD-5D2EA8E5B505}" destId="{9335563C-A3EB-437E-BF32-F839704A8159}" srcOrd="3" destOrd="0" presId="urn:microsoft.com/office/officeart/2018/2/layout/IconVerticalSolidList"/>
    <dgm:cxn modelId="{C98E1C0A-1586-4D3C-9388-55392AEC5DEE}" type="presParOf" srcId="{715D6A2C-9081-434A-88F7-E6FAC37DCD9E}" destId="{6F6EAF12-C950-4B74-AB63-7105CEB9EE70}" srcOrd="1" destOrd="0" presId="urn:microsoft.com/office/officeart/2018/2/layout/IconVerticalSolidList"/>
    <dgm:cxn modelId="{BDA855A7-15E4-4D05-B225-60D1DD76A71C}" type="presParOf" srcId="{715D6A2C-9081-434A-88F7-E6FAC37DCD9E}" destId="{BC1D2040-EB85-41A1-8A31-D0445A329234}" srcOrd="2" destOrd="0" presId="urn:microsoft.com/office/officeart/2018/2/layout/IconVerticalSolidList"/>
    <dgm:cxn modelId="{0F22BFD8-C611-4271-A687-644FA27C20D8}" type="presParOf" srcId="{BC1D2040-EB85-41A1-8A31-D0445A329234}" destId="{A24EA384-A9A2-424A-8931-993EAE78F462}" srcOrd="0" destOrd="0" presId="urn:microsoft.com/office/officeart/2018/2/layout/IconVerticalSolidList"/>
    <dgm:cxn modelId="{8407218D-BF74-4A7B-AAB5-9798391EDE1E}" type="presParOf" srcId="{BC1D2040-EB85-41A1-8A31-D0445A329234}" destId="{D5AED60C-791C-4C55-B8D5-9B1A34E25CD3}" srcOrd="1" destOrd="0" presId="urn:microsoft.com/office/officeart/2018/2/layout/IconVerticalSolidList"/>
    <dgm:cxn modelId="{4993CA50-9A7D-49E0-965A-825F846A8BD0}" type="presParOf" srcId="{BC1D2040-EB85-41A1-8A31-D0445A329234}" destId="{085C5E39-E1C5-422D-9AD2-E3708B5AE7AB}" srcOrd="2" destOrd="0" presId="urn:microsoft.com/office/officeart/2018/2/layout/IconVerticalSolidList"/>
    <dgm:cxn modelId="{1CE60C4D-2166-49BF-AEA0-5566B3A94B5F}" type="presParOf" srcId="{BC1D2040-EB85-41A1-8A31-D0445A329234}" destId="{60897BB5-5F3C-4DDF-8EE2-221F19D4B9F8}" srcOrd="3" destOrd="0" presId="urn:microsoft.com/office/officeart/2018/2/layout/IconVerticalSolidList"/>
    <dgm:cxn modelId="{12AB9402-AD2B-42C5-9F9C-566867F4FB79}" type="presParOf" srcId="{715D6A2C-9081-434A-88F7-E6FAC37DCD9E}" destId="{70223B12-7915-4EDE-AFC1-351117D012F3}" srcOrd="3" destOrd="0" presId="urn:microsoft.com/office/officeart/2018/2/layout/IconVerticalSolidList"/>
    <dgm:cxn modelId="{A44F1FD1-761F-4BF3-8BC2-473FDFC4E401}" type="presParOf" srcId="{715D6A2C-9081-434A-88F7-E6FAC37DCD9E}" destId="{19A85838-6063-4FF5-AF7C-33A81EC46E6F}" srcOrd="4" destOrd="0" presId="urn:microsoft.com/office/officeart/2018/2/layout/IconVerticalSolidList"/>
    <dgm:cxn modelId="{89741F93-E6FB-48B5-9A84-89002F4CE814}" type="presParOf" srcId="{19A85838-6063-4FF5-AF7C-33A81EC46E6F}" destId="{357B6BFA-F8A3-439E-B143-F6E665FE0579}" srcOrd="0" destOrd="0" presId="urn:microsoft.com/office/officeart/2018/2/layout/IconVerticalSolidList"/>
    <dgm:cxn modelId="{A5B37F83-D7EA-4B3B-B836-E1C8E0873EE5}" type="presParOf" srcId="{19A85838-6063-4FF5-AF7C-33A81EC46E6F}" destId="{93A0B53D-C9F9-4A5A-8645-EB4954544CAE}" srcOrd="1" destOrd="0" presId="urn:microsoft.com/office/officeart/2018/2/layout/IconVerticalSolidList"/>
    <dgm:cxn modelId="{1486436F-31DB-4C40-B01F-77F2E76894CE}" type="presParOf" srcId="{19A85838-6063-4FF5-AF7C-33A81EC46E6F}" destId="{D8DAEE64-7122-4737-8CA2-BCC6ECB96F82}" srcOrd="2" destOrd="0" presId="urn:microsoft.com/office/officeart/2018/2/layout/IconVerticalSolidList"/>
    <dgm:cxn modelId="{B3AC915D-CD28-4301-881F-301D0CB5A835}" type="presParOf" srcId="{19A85838-6063-4FF5-AF7C-33A81EC46E6F}" destId="{39B307CF-7B4F-44C5-8C8C-C3D5EFFE37EF}" srcOrd="3" destOrd="0" presId="urn:microsoft.com/office/officeart/2018/2/layout/IconVerticalSolidList"/>
    <dgm:cxn modelId="{6B9800BD-89C6-408E-AE72-203718C1624F}" type="presParOf" srcId="{715D6A2C-9081-434A-88F7-E6FAC37DCD9E}" destId="{3885601B-1D18-4363-A53C-AF0D98F38DB3}" srcOrd="5" destOrd="0" presId="urn:microsoft.com/office/officeart/2018/2/layout/IconVerticalSolidList"/>
    <dgm:cxn modelId="{5E04BBE9-6F2F-4911-ADB9-91348FE557F5}" type="presParOf" srcId="{715D6A2C-9081-434A-88F7-E6FAC37DCD9E}" destId="{F718A554-7E56-4945-829B-546A8B0D0842}" srcOrd="6" destOrd="0" presId="urn:microsoft.com/office/officeart/2018/2/layout/IconVerticalSolidList"/>
    <dgm:cxn modelId="{0AA57087-05BB-484F-8BCB-9AE4F72EC587}" type="presParOf" srcId="{F718A554-7E56-4945-829B-546A8B0D0842}" destId="{6DE3426D-45EB-4D79-985B-7968DA9BA375}" srcOrd="0" destOrd="0" presId="urn:microsoft.com/office/officeart/2018/2/layout/IconVerticalSolidList"/>
    <dgm:cxn modelId="{B3035F05-ACF0-43D1-AE5D-0E14D99598C5}" type="presParOf" srcId="{F718A554-7E56-4945-829B-546A8B0D0842}" destId="{58AF30F8-F366-4A6C-BBAB-1C2AEE90576B}" srcOrd="1" destOrd="0" presId="urn:microsoft.com/office/officeart/2018/2/layout/IconVerticalSolidList"/>
    <dgm:cxn modelId="{2DFAFB64-EC41-4351-A5A4-558E8EA5690C}" type="presParOf" srcId="{F718A554-7E56-4945-829B-546A8B0D0842}" destId="{EF9CFA35-1BF8-4494-A434-9A51040E2346}" srcOrd="2" destOrd="0" presId="urn:microsoft.com/office/officeart/2018/2/layout/IconVerticalSolidList"/>
    <dgm:cxn modelId="{2C8611D2-730E-4B3E-B387-00856ACE99C5}" type="presParOf" srcId="{F718A554-7E56-4945-829B-546A8B0D0842}" destId="{84E386FD-063B-4C33-ABD4-1585637C54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51395-528E-44F2-A598-CE8D13A48F7E}">
      <dsp:nvSpPr>
        <dsp:cNvPr id="0" name=""/>
        <dsp:cNvSpPr/>
      </dsp:nvSpPr>
      <dsp:spPr>
        <a:xfrm>
          <a:off x="469381" y="1738"/>
          <a:ext cx="8870348" cy="10452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GB" sz="3200" kern="1200" dirty="0">
              <a:effectLst/>
              <a:latin typeface="Calibri" panose="020F0502020204030204" pitchFamily="34" charset="0"/>
              <a:ea typeface="Times New Roman" panose="02020603050405020304" pitchFamily="18" charset="0"/>
              <a:cs typeface="Times New Roman" panose="02020603050405020304" pitchFamily="18" charset="0"/>
            </a:rPr>
            <a:t>The current NICE guidelines describe three treatment models for co-occurring problems: </a:t>
          </a:r>
          <a:endParaRPr lang="en-GB" sz="3200" kern="1200" dirty="0"/>
        </a:p>
      </dsp:txBody>
      <dsp:txXfrm>
        <a:off x="499994" y="32351"/>
        <a:ext cx="8809122" cy="983984"/>
      </dsp:txXfrm>
    </dsp:sp>
    <dsp:sp modelId="{EB7C5EF9-1660-4470-B474-CA68B91E9E9F}">
      <dsp:nvSpPr>
        <dsp:cNvPr id="0" name=""/>
        <dsp:cNvSpPr/>
      </dsp:nvSpPr>
      <dsp:spPr>
        <a:xfrm>
          <a:off x="469381" y="1235087"/>
          <a:ext cx="1045210" cy="1045210"/>
        </a:xfrm>
        <a:prstGeom prst="roundRect">
          <a:avLst>
            <a:gd name="adj" fmla="val 166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4E726-FEB2-486F-BA30-562AEBFC9AB1}">
      <dsp:nvSpPr>
        <dsp:cNvPr id="0" name=""/>
        <dsp:cNvSpPr/>
      </dsp:nvSpPr>
      <dsp:spPr>
        <a:xfrm>
          <a:off x="1577304" y="1235087"/>
          <a:ext cx="7762424" cy="1045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effectLst/>
              <a:latin typeface="Calibri" panose="020F0502020204030204" pitchFamily="34" charset="0"/>
              <a:ea typeface="Times New Roman" panose="02020603050405020304" pitchFamily="18" charset="0"/>
              <a:cs typeface="Times New Roman" panose="02020603050405020304" pitchFamily="18" charset="0"/>
            </a:rPr>
            <a:t>Serial</a:t>
          </a:r>
          <a:r>
            <a:rPr lang="en-GB" sz="2800" kern="1200" dirty="0">
              <a:effectLst/>
              <a:latin typeface="Calibri" panose="020F0502020204030204" pitchFamily="34" charset="0"/>
              <a:ea typeface="Times New Roman" panose="02020603050405020304" pitchFamily="18" charset="0"/>
              <a:cs typeface="Times New Roman" panose="02020603050405020304" pitchFamily="18" charset="0"/>
            </a:rPr>
            <a:t> - one service at a time </a:t>
          </a:r>
          <a:endParaRPr lang="en-GB" sz="2800" kern="1200" dirty="0"/>
        </a:p>
      </dsp:txBody>
      <dsp:txXfrm>
        <a:off x="1628336" y="1286119"/>
        <a:ext cx="7660360" cy="943146"/>
      </dsp:txXfrm>
    </dsp:sp>
    <dsp:sp modelId="{EA48E229-FEA3-4CC2-800E-3D3C07C4E947}">
      <dsp:nvSpPr>
        <dsp:cNvPr id="0" name=""/>
        <dsp:cNvSpPr/>
      </dsp:nvSpPr>
      <dsp:spPr>
        <a:xfrm>
          <a:off x="469381" y="2405723"/>
          <a:ext cx="1045210" cy="1045210"/>
        </a:xfrm>
        <a:prstGeom prst="roundRect">
          <a:avLst>
            <a:gd name="adj" fmla="val 166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4660E-4CA5-4F82-B6FE-8E399F10DB86}">
      <dsp:nvSpPr>
        <dsp:cNvPr id="0" name=""/>
        <dsp:cNvSpPr/>
      </dsp:nvSpPr>
      <dsp:spPr>
        <a:xfrm>
          <a:off x="1577304" y="2405723"/>
          <a:ext cx="7762424" cy="1045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effectLst/>
              <a:latin typeface="Calibri" panose="020F0502020204030204" pitchFamily="34" charset="0"/>
              <a:ea typeface="Times New Roman" panose="02020603050405020304" pitchFamily="18" charset="0"/>
              <a:cs typeface="Times New Roman" panose="02020603050405020304" pitchFamily="18" charset="0"/>
            </a:rPr>
            <a:t>Parallel</a:t>
          </a:r>
          <a:r>
            <a:rPr lang="en-GB" sz="2800" kern="1200" dirty="0">
              <a:effectLst/>
              <a:latin typeface="Calibri" panose="020F0502020204030204" pitchFamily="34" charset="0"/>
              <a:ea typeface="Times New Roman" panose="02020603050405020304" pitchFamily="18" charset="0"/>
              <a:cs typeface="Times New Roman" panose="02020603050405020304" pitchFamily="18" charset="0"/>
            </a:rPr>
            <a:t> - both services at the same time</a:t>
          </a:r>
          <a:endParaRPr lang="en-GB" sz="2800" kern="1200" dirty="0"/>
        </a:p>
      </dsp:txBody>
      <dsp:txXfrm>
        <a:off x="1628336" y="2456755"/>
        <a:ext cx="7660360" cy="943146"/>
      </dsp:txXfrm>
    </dsp:sp>
    <dsp:sp modelId="{420979C0-0CBD-4377-920E-FB68553FF848}">
      <dsp:nvSpPr>
        <dsp:cNvPr id="0" name=""/>
        <dsp:cNvSpPr/>
      </dsp:nvSpPr>
      <dsp:spPr>
        <a:xfrm>
          <a:off x="469381" y="3576359"/>
          <a:ext cx="1045210" cy="1045210"/>
        </a:xfrm>
        <a:prstGeom prst="roundRect">
          <a:avLst>
            <a:gd name="adj" fmla="val 166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4ED7E-F7EC-4A60-A30D-A3BFEABCA180}">
      <dsp:nvSpPr>
        <dsp:cNvPr id="0" name=""/>
        <dsp:cNvSpPr/>
      </dsp:nvSpPr>
      <dsp:spPr>
        <a:xfrm>
          <a:off x="1577304" y="3576359"/>
          <a:ext cx="7762424" cy="10452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effectLst/>
              <a:latin typeface="Calibri" panose="020F0502020204030204" pitchFamily="34" charset="0"/>
              <a:ea typeface="Times New Roman" panose="02020603050405020304" pitchFamily="18" charset="0"/>
              <a:cs typeface="Times New Roman" panose="02020603050405020304" pitchFamily="18" charset="0"/>
            </a:rPr>
            <a:t>Integrated</a:t>
          </a:r>
          <a:r>
            <a:rPr lang="en-GB" sz="2000"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000" kern="1200" dirty="0"/>
            <a:t> mental health and alcohol/drug needs are addressed at the same time as part of an integrated package of care. Does not have to be delivered in same location/by same person </a:t>
          </a:r>
        </a:p>
      </dsp:txBody>
      <dsp:txXfrm>
        <a:off x="1628336" y="3627391"/>
        <a:ext cx="7660360" cy="943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A8FE2-7CC7-48EB-905B-4897ABEDB8ED}">
      <dsp:nvSpPr>
        <dsp:cNvPr id="0" name=""/>
        <dsp:cNvSpPr/>
      </dsp:nvSpPr>
      <dsp:spPr>
        <a:xfrm>
          <a:off x="752566" y="428688"/>
          <a:ext cx="1066720" cy="106672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C644D-053A-4F20-93E6-2018376732B6}">
      <dsp:nvSpPr>
        <dsp:cNvPr id="0" name=""/>
        <dsp:cNvSpPr/>
      </dsp:nvSpPr>
      <dsp:spPr>
        <a:xfrm>
          <a:off x="100682" y="1920384"/>
          <a:ext cx="2370489" cy="1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The first half of both workshops involved structured discussions on the positives/negatives of each treatment model. </a:t>
          </a:r>
        </a:p>
      </dsp:txBody>
      <dsp:txXfrm>
        <a:off x="100682" y="1920384"/>
        <a:ext cx="2370489" cy="1340332"/>
      </dsp:txXfrm>
    </dsp:sp>
    <dsp:sp modelId="{5B0940BA-F14F-41DE-941A-6A6547B65485}">
      <dsp:nvSpPr>
        <dsp:cNvPr id="0" name=""/>
        <dsp:cNvSpPr/>
      </dsp:nvSpPr>
      <dsp:spPr>
        <a:xfrm>
          <a:off x="3537891" y="428688"/>
          <a:ext cx="1066720" cy="106672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F80AFA-562E-4AF7-8ED0-A7958FD63866}">
      <dsp:nvSpPr>
        <dsp:cNvPr id="0" name=""/>
        <dsp:cNvSpPr/>
      </dsp:nvSpPr>
      <dsp:spPr>
        <a:xfrm>
          <a:off x="2886007" y="1920384"/>
          <a:ext cx="2370489" cy="1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In workshop 1, attendees were also asked to propose research questions which could improve the care of those with co-occurring problems. </a:t>
          </a:r>
        </a:p>
      </dsp:txBody>
      <dsp:txXfrm>
        <a:off x="2886007" y="1920384"/>
        <a:ext cx="2370489" cy="1340332"/>
      </dsp:txXfrm>
    </dsp:sp>
    <dsp:sp modelId="{2DC85E45-595A-4B51-87E8-205F7E8395E9}">
      <dsp:nvSpPr>
        <dsp:cNvPr id="0" name=""/>
        <dsp:cNvSpPr/>
      </dsp:nvSpPr>
      <dsp:spPr>
        <a:xfrm>
          <a:off x="6323216" y="428688"/>
          <a:ext cx="1066720" cy="106672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F5C4D0-AA3D-4E58-833D-3CBCB4D467D9}">
      <dsp:nvSpPr>
        <dsp:cNvPr id="0" name=""/>
        <dsp:cNvSpPr/>
      </dsp:nvSpPr>
      <dsp:spPr>
        <a:xfrm>
          <a:off x="5671332" y="1920384"/>
          <a:ext cx="2370489" cy="1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Between workshops 1 and 2, these ideas were refined into 20 questions </a:t>
          </a:r>
        </a:p>
      </dsp:txBody>
      <dsp:txXfrm>
        <a:off x="5671332" y="1920384"/>
        <a:ext cx="2370489" cy="1340332"/>
      </dsp:txXfrm>
    </dsp:sp>
    <dsp:sp modelId="{FDC1D35F-6B6A-43CA-8702-BE80A48DAC9B}">
      <dsp:nvSpPr>
        <dsp:cNvPr id="0" name=""/>
        <dsp:cNvSpPr/>
      </dsp:nvSpPr>
      <dsp:spPr>
        <a:xfrm>
          <a:off x="9108541" y="428688"/>
          <a:ext cx="1066720" cy="106672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9EC12A-D5B2-456F-8D5A-C788262E706E}">
      <dsp:nvSpPr>
        <dsp:cNvPr id="0" name=""/>
        <dsp:cNvSpPr/>
      </dsp:nvSpPr>
      <dsp:spPr>
        <a:xfrm>
          <a:off x="8456657" y="1920384"/>
          <a:ext cx="2370489" cy="134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The research questions were ranked in workshop 2 using a process based upon the James Lind Alliance process. </a:t>
          </a:r>
        </a:p>
      </dsp:txBody>
      <dsp:txXfrm>
        <a:off x="8456657" y="1920384"/>
        <a:ext cx="2370489" cy="1340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BE511-4B43-4F7A-97C4-16B8E2361077}">
      <dsp:nvSpPr>
        <dsp:cNvPr id="0" name=""/>
        <dsp:cNvSpPr/>
      </dsp:nvSpPr>
      <dsp:spPr>
        <a:xfrm>
          <a:off x="0" y="3354"/>
          <a:ext cx="9507778" cy="7347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917CB-A1AE-4379-8656-97F9FE2724D2}">
      <dsp:nvSpPr>
        <dsp:cNvPr id="0" name=""/>
        <dsp:cNvSpPr/>
      </dsp:nvSpPr>
      <dsp:spPr>
        <a:xfrm>
          <a:off x="222249" y="168663"/>
          <a:ext cx="404485" cy="40409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5563C-A3EB-437E-BF32-F839704A8159}">
      <dsp:nvSpPr>
        <dsp:cNvPr id="0" name=""/>
        <dsp:cNvSpPr/>
      </dsp:nvSpPr>
      <dsp:spPr>
        <a:xfrm>
          <a:off x="848984" y="3354"/>
          <a:ext cx="8633078" cy="78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17" tIns="82617" rIns="82617" bIns="82617" numCol="1" spcCol="1270" anchor="ctr" anchorCtr="0">
          <a:noAutofit/>
        </a:bodyPr>
        <a:lstStyle/>
        <a:p>
          <a:pPr marL="0" lvl="0" indent="0" algn="l" defTabSz="622300">
            <a:lnSpc>
              <a:spcPct val="100000"/>
            </a:lnSpc>
            <a:spcBef>
              <a:spcPct val="0"/>
            </a:spcBef>
            <a:spcAft>
              <a:spcPct val="35000"/>
            </a:spcAft>
            <a:buNone/>
          </a:pPr>
          <a:r>
            <a:rPr lang="en-GB" sz="1400" kern="1200" dirty="0"/>
            <a:t>The James Lind Alliance (JLA) guidance for priority setting (James Lind Alliance, 2021) was used as a guide to plan the sessions. Only 2 x 2.5-hour workshops were ran instead of the JLA suggestion of 12-18 months, due to researcher and fundings limits.  </a:t>
          </a:r>
          <a:endParaRPr lang="en-US" sz="1400" kern="1200" dirty="0"/>
        </a:p>
      </dsp:txBody>
      <dsp:txXfrm>
        <a:off x="848984" y="3354"/>
        <a:ext cx="8633078" cy="780629"/>
      </dsp:txXfrm>
    </dsp:sp>
    <dsp:sp modelId="{A24EA384-A9A2-424A-8931-993EAE78F462}">
      <dsp:nvSpPr>
        <dsp:cNvPr id="0" name=""/>
        <dsp:cNvSpPr/>
      </dsp:nvSpPr>
      <dsp:spPr>
        <a:xfrm>
          <a:off x="0" y="979140"/>
          <a:ext cx="9507778" cy="7347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ED60C-791C-4C55-B8D5-9B1A34E25CD3}">
      <dsp:nvSpPr>
        <dsp:cNvPr id="0" name=""/>
        <dsp:cNvSpPr/>
      </dsp:nvSpPr>
      <dsp:spPr>
        <a:xfrm>
          <a:off x="222249" y="1144450"/>
          <a:ext cx="404485" cy="40409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97BB5-5F3C-4DDF-8EE2-221F19D4B9F8}">
      <dsp:nvSpPr>
        <dsp:cNvPr id="0" name=""/>
        <dsp:cNvSpPr/>
      </dsp:nvSpPr>
      <dsp:spPr>
        <a:xfrm>
          <a:off x="848984" y="979140"/>
          <a:ext cx="8633078" cy="78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17" tIns="82617" rIns="82617" bIns="82617" numCol="1" spcCol="1270" anchor="ctr" anchorCtr="0">
          <a:noAutofit/>
        </a:bodyPr>
        <a:lstStyle/>
        <a:p>
          <a:pPr marL="0" lvl="0" indent="0" algn="l" defTabSz="622300">
            <a:lnSpc>
              <a:spcPct val="100000"/>
            </a:lnSpc>
            <a:spcBef>
              <a:spcPct val="0"/>
            </a:spcBef>
            <a:spcAft>
              <a:spcPct val="35000"/>
            </a:spcAft>
            <a:buNone/>
          </a:pPr>
          <a:r>
            <a:rPr lang="en-GB" sz="1400" kern="1200"/>
            <a:t>Notes were taken via Padlet (an online sticky note) by one of the facilitators and from the zoom chat. This was instead of doing a survey as it was a way to introduce everyone to the topic of the workshops and was less time-consuming.  </a:t>
          </a:r>
          <a:endParaRPr lang="en-US" sz="1400" kern="1200"/>
        </a:p>
      </dsp:txBody>
      <dsp:txXfrm>
        <a:off x="848984" y="979140"/>
        <a:ext cx="8633078" cy="780629"/>
      </dsp:txXfrm>
    </dsp:sp>
    <dsp:sp modelId="{357B6BFA-F8A3-439E-B143-F6E665FE0579}">
      <dsp:nvSpPr>
        <dsp:cNvPr id="0" name=""/>
        <dsp:cNvSpPr/>
      </dsp:nvSpPr>
      <dsp:spPr>
        <a:xfrm>
          <a:off x="0" y="1954926"/>
          <a:ext cx="9507778" cy="7347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0B53D-C9F9-4A5A-8645-EB4954544CAE}">
      <dsp:nvSpPr>
        <dsp:cNvPr id="0" name=""/>
        <dsp:cNvSpPr/>
      </dsp:nvSpPr>
      <dsp:spPr>
        <a:xfrm>
          <a:off x="222249" y="2120236"/>
          <a:ext cx="404485" cy="40409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307CF-7B4F-44C5-8C8C-C3D5EFFE37EF}">
      <dsp:nvSpPr>
        <dsp:cNvPr id="0" name=""/>
        <dsp:cNvSpPr/>
      </dsp:nvSpPr>
      <dsp:spPr>
        <a:xfrm>
          <a:off x="848984" y="1954926"/>
          <a:ext cx="8633078" cy="78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17" tIns="82617" rIns="82617" bIns="82617" numCol="1" spcCol="1270" anchor="ctr" anchorCtr="0">
          <a:noAutofit/>
        </a:bodyPr>
        <a:lstStyle/>
        <a:p>
          <a:pPr marL="0" lvl="0" indent="0" algn="l" defTabSz="622300">
            <a:lnSpc>
              <a:spcPct val="100000"/>
            </a:lnSpc>
            <a:spcBef>
              <a:spcPct val="0"/>
            </a:spcBef>
            <a:spcAft>
              <a:spcPct val="35000"/>
            </a:spcAft>
            <a:buNone/>
          </a:pPr>
          <a:r>
            <a:rPr lang="en-GB" sz="1400" kern="1200" dirty="0"/>
            <a:t>Work was undertaken between the workshops by the research group to synthesise the original ideas into 20 research questions, with overlapping items combined.</a:t>
          </a:r>
          <a:endParaRPr lang="en-US" sz="1400" kern="1200" dirty="0"/>
        </a:p>
      </dsp:txBody>
      <dsp:txXfrm>
        <a:off x="848984" y="1954926"/>
        <a:ext cx="8633078" cy="780629"/>
      </dsp:txXfrm>
    </dsp:sp>
    <dsp:sp modelId="{6DE3426D-45EB-4D79-985B-7968DA9BA375}">
      <dsp:nvSpPr>
        <dsp:cNvPr id="0" name=""/>
        <dsp:cNvSpPr/>
      </dsp:nvSpPr>
      <dsp:spPr>
        <a:xfrm>
          <a:off x="0" y="2930712"/>
          <a:ext cx="9507778" cy="7347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F30F8-F366-4A6C-BBAB-1C2AEE90576B}">
      <dsp:nvSpPr>
        <dsp:cNvPr id="0" name=""/>
        <dsp:cNvSpPr/>
      </dsp:nvSpPr>
      <dsp:spPr>
        <a:xfrm>
          <a:off x="222249" y="3096022"/>
          <a:ext cx="404485" cy="40409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386FD-063B-4C33-ABD4-1585637C544A}">
      <dsp:nvSpPr>
        <dsp:cNvPr id="0" name=""/>
        <dsp:cNvSpPr/>
      </dsp:nvSpPr>
      <dsp:spPr>
        <a:xfrm>
          <a:off x="848984" y="2930712"/>
          <a:ext cx="8633078" cy="780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17" tIns="82617" rIns="82617" bIns="82617" numCol="1" spcCol="1270" anchor="ctr" anchorCtr="0">
          <a:noAutofit/>
        </a:bodyPr>
        <a:lstStyle/>
        <a:p>
          <a:pPr marL="0" lvl="0" indent="0" algn="l" defTabSz="622300">
            <a:lnSpc>
              <a:spcPct val="100000"/>
            </a:lnSpc>
            <a:spcBef>
              <a:spcPct val="0"/>
            </a:spcBef>
            <a:spcAft>
              <a:spcPct val="35000"/>
            </a:spcAft>
            <a:buNone/>
          </a:pPr>
          <a:r>
            <a:rPr lang="en-GB" sz="1400" kern="1200" dirty="0"/>
            <a:t>The workshops included small group discussions which fed into group ranking sessions and finally a whole group review of the research priorities. Only one round of ranking and review occurred in these workshops and final feedback was sent after workshop 2 by email.  </a:t>
          </a:r>
          <a:endParaRPr lang="en-US" sz="1400" kern="1200" dirty="0"/>
        </a:p>
      </dsp:txBody>
      <dsp:txXfrm>
        <a:off x="848984" y="2930712"/>
        <a:ext cx="8633078" cy="780629"/>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88FFD-C204-4750-B45F-E7FBAD2783EE}" type="datetimeFigureOut">
              <a:rPr lang="en-GB" smtClean="0"/>
              <a:t>23/01/2023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FC976-4C3C-4A9F-BE7F-7E80FD92897D}" type="slidenum">
              <a:rPr lang="en-GB" smtClean="0"/>
              <a:t>‹#›</a:t>
            </a:fld>
            <a:endParaRPr lang="en-GB"/>
          </a:p>
        </p:txBody>
      </p:sp>
    </p:spTree>
    <p:extLst>
      <p:ext uri="{BB962C8B-B14F-4D97-AF65-F5344CB8AC3E}">
        <p14:creationId xmlns:p14="http://schemas.microsoft.com/office/powerpoint/2010/main" val="58209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is showing the odds of both hazardous and harmful drinking comparing those with and without each mental health problem.</a:t>
            </a:r>
          </a:p>
          <a:p>
            <a:endParaRPr lang="en-GB" dirty="0"/>
          </a:p>
          <a:p>
            <a:r>
              <a:rPr lang="en-GB" dirty="0"/>
              <a:t>These odds were from multinomial regressions with low risk drinking as the baseline category.</a:t>
            </a:r>
          </a:p>
          <a:p>
            <a:endParaRPr lang="en-GB" dirty="0"/>
          </a:p>
          <a:p>
            <a:r>
              <a:rPr lang="en-GB" dirty="0"/>
              <a:t>You can see that the odds are stronger for harmful compared to hazardous drinking with significant odds from 3 to 4 for harmful drinking.</a:t>
            </a:r>
          </a:p>
          <a:p>
            <a:endParaRPr lang="en-GB" dirty="0"/>
          </a:p>
          <a:p>
            <a:r>
              <a:rPr lang="en-GB" dirty="0"/>
              <a:t>Associations for hazardous drinking were closer to 1 but there were statistically significant associations for generalised anxiety and PTSD.</a:t>
            </a:r>
          </a:p>
          <a:p>
            <a:endParaRPr lang="en-GB" dirty="0"/>
          </a:p>
          <a:p>
            <a:r>
              <a:rPr lang="en-GB" dirty="0"/>
              <a:t>Interestingly these associations remained after accounting for socioeconomic status (using multiple measures) as we thought that some of the association may be explained by harmful drinking being more common in lower SES groups.</a:t>
            </a:r>
          </a:p>
        </p:txBody>
      </p:sp>
      <p:sp>
        <p:nvSpPr>
          <p:cNvPr id="4" name="Slide Number Placeholder 3"/>
          <p:cNvSpPr>
            <a:spLocks noGrp="1"/>
          </p:cNvSpPr>
          <p:nvPr>
            <p:ph type="sldNum" sz="quarter" idx="5"/>
          </p:nvPr>
        </p:nvSpPr>
        <p:spPr/>
        <p:txBody>
          <a:bodyPr/>
          <a:lstStyle/>
          <a:p>
            <a:fld id="{108F4802-41B2-42AF-B74E-B366F8AD5CF8}" type="slidenum">
              <a:rPr lang="en-GB" smtClean="0"/>
              <a:t>3</a:t>
            </a:fld>
            <a:endParaRPr lang="en-GB"/>
          </a:p>
        </p:txBody>
      </p:sp>
    </p:spTree>
    <p:extLst>
      <p:ext uri="{BB962C8B-B14F-4D97-AF65-F5344CB8AC3E}">
        <p14:creationId xmlns:p14="http://schemas.microsoft.com/office/powerpoint/2010/main" val="67061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associations were statistically significant for both hazardous and harmful drinking for severe mental health problems, other than for probable psychosis.</a:t>
            </a:r>
          </a:p>
          <a:p>
            <a:r>
              <a:rPr lang="en-GB" dirty="0"/>
              <a:t>The odds of harmful drinking are particularly high – around 7 for bipolar disorder and approaching 10 for antisocial and borderline personality disorder – showing strong associations.</a:t>
            </a:r>
          </a:p>
          <a:p>
            <a:r>
              <a:rPr lang="en-GB" dirty="0"/>
              <a:t>This shows that associations do differ across type of mental health problem and again this is after accounting for any sociodemographic differences between those with and without a mental health problem.</a:t>
            </a:r>
          </a:p>
        </p:txBody>
      </p:sp>
      <p:sp>
        <p:nvSpPr>
          <p:cNvPr id="4" name="Slide Number Placeholder 3"/>
          <p:cNvSpPr>
            <a:spLocks noGrp="1"/>
          </p:cNvSpPr>
          <p:nvPr>
            <p:ph type="sldNum" sz="quarter" idx="5"/>
          </p:nvPr>
        </p:nvSpPr>
        <p:spPr/>
        <p:txBody>
          <a:bodyPr/>
          <a:lstStyle/>
          <a:p>
            <a:fld id="{108F4802-41B2-42AF-B74E-B366F8AD5CF8}" type="slidenum">
              <a:rPr lang="en-GB" smtClean="0"/>
              <a:t>4</a:t>
            </a:fld>
            <a:endParaRPr lang="en-GB"/>
          </a:p>
        </p:txBody>
      </p:sp>
    </p:spTree>
    <p:extLst>
      <p:ext uri="{BB962C8B-B14F-4D97-AF65-F5344CB8AC3E}">
        <p14:creationId xmlns:p14="http://schemas.microsoft.com/office/powerpoint/2010/main" val="330968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research looking at the direction of the association and there are 3 key theories:</a:t>
            </a:r>
          </a:p>
          <a:p>
            <a:pPr marL="171450" indent="-171450">
              <a:buFontTx/>
              <a:buChar char="-"/>
            </a:pPr>
            <a:r>
              <a:rPr lang="en-GB" dirty="0"/>
              <a:t>That alcohol use leads to poorer mental health due to both the biological effects and social effects from heavy drinking, for example, someone may become more isolated from friends and family</a:t>
            </a:r>
          </a:p>
          <a:p>
            <a:pPr marL="171450" indent="-171450">
              <a:buFontTx/>
              <a:buChar char="-"/>
            </a:pPr>
            <a:r>
              <a:rPr lang="en-GB" dirty="0"/>
              <a:t>The second explanation is that if someone experiences worsening mental health they may increase their alcohol use because they use alcohol to cope – this is known as the self-medication hypothesis</a:t>
            </a:r>
          </a:p>
          <a:p>
            <a:pPr marL="171450" indent="-171450">
              <a:buFontTx/>
              <a:buChar char="-"/>
            </a:pPr>
            <a:r>
              <a:rPr lang="en-GB" dirty="0"/>
              <a:t>There is likely to be a bidirectional relationship and there are shared risk factors for both, for example, experiencing adverse childhood experiences or through environmental risks, e.g. living in poorer housing</a:t>
            </a:r>
          </a:p>
          <a:p>
            <a:pPr marL="171450" indent="-171450">
              <a:buFontTx/>
              <a:buChar char="-"/>
            </a:pPr>
            <a:endParaRPr lang="en-GB" dirty="0"/>
          </a:p>
          <a:p>
            <a:pPr marL="171450" indent="-171450">
              <a:buFontTx/>
              <a:buChar char="-"/>
            </a:pPr>
            <a:r>
              <a:rPr lang="en-GB" dirty="0"/>
              <a:t>There are some studies that have looked at the association, including one recent review by Jorien and a UK study that used cohort data – and they have both found more evidence for an association from MH to alcohol use rather than the other direction</a:t>
            </a:r>
          </a:p>
        </p:txBody>
      </p:sp>
      <p:sp>
        <p:nvSpPr>
          <p:cNvPr id="4" name="Slide Number Placeholder 3"/>
          <p:cNvSpPr>
            <a:spLocks noGrp="1"/>
          </p:cNvSpPr>
          <p:nvPr>
            <p:ph type="sldNum" sz="quarter" idx="5"/>
          </p:nvPr>
        </p:nvSpPr>
        <p:spPr/>
        <p:txBody>
          <a:bodyPr/>
          <a:lstStyle/>
          <a:p>
            <a:fld id="{108F4802-41B2-42AF-B74E-B366F8AD5CF8}" type="slidenum">
              <a:rPr lang="en-GB" smtClean="0"/>
              <a:t>5</a:t>
            </a:fld>
            <a:endParaRPr lang="en-GB"/>
          </a:p>
        </p:txBody>
      </p:sp>
    </p:spTree>
    <p:extLst>
      <p:ext uri="{BB962C8B-B14F-4D97-AF65-F5344CB8AC3E}">
        <p14:creationId xmlns:p14="http://schemas.microsoft.com/office/powerpoint/2010/main" val="77549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EDB2-8FC5-A321-8431-80CCE40F83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362447-99C9-0B3F-02B2-C19861222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548AAF-7C1D-4F9A-9AB3-D85E75BC89B5}"/>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5" name="Footer Placeholder 4">
            <a:extLst>
              <a:ext uri="{FF2B5EF4-FFF2-40B4-BE49-F238E27FC236}">
                <a16:creationId xmlns:a16="http://schemas.microsoft.com/office/drawing/2014/main" id="{756E9BE2-89C1-56EC-EECB-28B9E262B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B284C-005E-C1F9-0B24-F93D92F2903A}"/>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29719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C5F2-4274-FA1C-BB85-37BF8F03BE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347448-D9C2-2226-76B4-A2C10DF66F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D41538-395F-4C0D-96BB-0DD43D113AAA}"/>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5" name="Footer Placeholder 4">
            <a:extLst>
              <a:ext uri="{FF2B5EF4-FFF2-40B4-BE49-F238E27FC236}">
                <a16:creationId xmlns:a16="http://schemas.microsoft.com/office/drawing/2014/main" id="{A94C041B-33AA-B349-3426-A80FF5196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74104D-1E15-AB98-8A44-B7C0B1454B47}"/>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425012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A958A-5C01-1AEE-78B0-AF1BE2612A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B81575-1C2B-806F-4017-0FEAED137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3A2AE-F553-9D40-B8B2-4350D101C66E}"/>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5" name="Footer Placeholder 4">
            <a:extLst>
              <a:ext uri="{FF2B5EF4-FFF2-40B4-BE49-F238E27FC236}">
                <a16:creationId xmlns:a16="http://schemas.microsoft.com/office/drawing/2014/main" id="{A2E640E5-80DF-327C-4AEC-B3EAFE57A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07D07-4830-5367-EC5B-856B78D56DC8}"/>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160009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3472-A317-CC33-ACD9-6936EF8185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42965-416B-71B2-3628-3B6EAFE582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3FB38-6C5B-F5E2-124C-86CF8EE2B808}"/>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5" name="Footer Placeholder 4">
            <a:extLst>
              <a:ext uri="{FF2B5EF4-FFF2-40B4-BE49-F238E27FC236}">
                <a16:creationId xmlns:a16="http://schemas.microsoft.com/office/drawing/2014/main" id="{82775F4C-D99E-35FC-6929-7530D3C24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48182-9E5C-670E-AC82-08E47B896D6B}"/>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370734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D287-6FB0-E923-B2A6-25BD1535FD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21AA7D-643C-4BB0-2859-8CDACAE18C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2059B-7542-6906-A22F-56815B5EB4FF}"/>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5" name="Footer Placeholder 4">
            <a:extLst>
              <a:ext uri="{FF2B5EF4-FFF2-40B4-BE49-F238E27FC236}">
                <a16:creationId xmlns:a16="http://schemas.microsoft.com/office/drawing/2014/main" id="{BE1564DA-2C76-2BBD-1DE5-0D582F3513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163033-8BE0-BF36-4069-1D1E93BC9BC6}"/>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147817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876B-D59D-528D-F459-0B9353FA8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F3687-DD11-859F-1CDB-FB2C517AD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022AB3-3945-D24B-D4D6-DAC93E696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E08AB8-C44A-974E-4F61-B6B28935C3D7}"/>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6" name="Footer Placeholder 5">
            <a:extLst>
              <a:ext uri="{FF2B5EF4-FFF2-40B4-BE49-F238E27FC236}">
                <a16:creationId xmlns:a16="http://schemas.microsoft.com/office/drawing/2014/main" id="{E2A8B6E2-6899-E201-1BBC-3D414B9233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A2876-2F65-C178-5EE8-6DDFF082A25C}"/>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382906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9438-7790-80B0-9BE5-E18F22B954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4EFD5-D758-BB79-7648-8AD68A3EC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56A41-4519-D2EE-44D1-25B41383B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37D5EB-7CCF-9633-318B-82A0F3966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3CC03-DD50-682A-8043-4D89670DA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6C4C91-E1B4-A44C-4B44-8136B1D59615}"/>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8" name="Footer Placeholder 7">
            <a:extLst>
              <a:ext uri="{FF2B5EF4-FFF2-40B4-BE49-F238E27FC236}">
                <a16:creationId xmlns:a16="http://schemas.microsoft.com/office/drawing/2014/main" id="{780638CA-337B-BCBB-555D-525D37B22C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ED9A45-6F28-A9F3-4990-352E53649C55}"/>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261210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D4C6-6EFD-1913-2D2F-185DF1DB3F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D9AF39-B101-6DAC-CD15-9FE5F689A275}"/>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4" name="Footer Placeholder 3">
            <a:extLst>
              <a:ext uri="{FF2B5EF4-FFF2-40B4-BE49-F238E27FC236}">
                <a16:creationId xmlns:a16="http://schemas.microsoft.com/office/drawing/2014/main" id="{ACE868F1-CC87-F993-89FF-1E7706808B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F3AD8-ECEB-BB76-2598-BAAB90205420}"/>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396844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506A8-DC2B-8E4A-165B-CD363CB31486}"/>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3" name="Footer Placeholder 2">
            <a:extLst>
              <a:ext uri="{FF2B5EF4-FFF2-40B4-BE49-F238E27FC236}">
                <a16:creationId xmlns:a16="http://schemas.microsoft.com/office/drawing/2014/main" id="{F3D4CCD1-0E4A-4698-899C-ADCEF77D8A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964C58-751D-01D5-1752-A978D664B5B2}"/>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212513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9870-46B8-2E16-397F-BDFE98526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1E8374-29B3-E0F0-BA88-A86DCC05A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3315CD-DE87-0A40-0CBC-01AAED484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E70AE-8A2B-8D62-7581-A3DAD911EB01}"/>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6" name="Footer Placeholder 5">
            <a:extLst>
              <a:ext uri="{FF2B5EF4-FFF2-40B4-BE49-F238E27FC236}">
                <a16:creationId xmlns:a16="http://schemas.microsoft.com/office/drawing/2014/main" id="{CAA16EB8-FF3F-79B5-8B48-0EAB634046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5BFA2C-BA22-9E48-8DD9-90E9FC0A5908}"/>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256405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59A1-F55A-3B6F-3764-77F38CB98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40D10-C70C-F56A-156C-034958E37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4886F4-E64D-51E2-6FE5-FDCEA8CCC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44F4D-A447-EF6D-3BE1-F412E830031B}"/>
              </a:ext>
            </a:extLst>
          </p:cNvPr>
          <p:cNvSpPr>
            <a:spLocks noGrp="1"/>
          </p:cNvSpPr>
          <p:nvPr>
            <p:ph type="dt" sz="half" idx="10"/>
          </p:nvPr>
        </p:nvSpPr>
        <p:spPr/>
        <p:txBody>
          <a:bodyPr/>
          <a:lstStyle/>
          <a:p>
            <a:fld id="{F6BB4F14-039B-42AF-B8AB-6F2948F5165E}" type="datetimeFigureOut">
              <a:rPr lang="en-GB" smtClean="0"/>
              <a:t>23/01/2023</a:t>
            </a:fld>
            <a:endParaRPr lang="en-GB"/>
          </a:p>
        </p:txBody>
      </p:sp>
      <p:sp>
        <p:nvSpPr>
          <p:cNvPr id="6" name="Footer Placeholder 5">
            <a:extLst>
              <a:ext uri="{FF2B5EF4-FFF2-40B4-BE49-F238E27FC236}">
                <a16:creationId xmlns:a16="http://schemas.microsoft.com/office/drawing/2014/main" id="{0FC8CF9C-A390-34CE-3459-F32C90EB1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4162B2-D718-BBB0-42C8-94A99566804E}"/>
              </a:ext>
            </a:extLst>
          </p:cNvPr>
          <p:cNvSpPr>
            <a:spLocks noGrp="1"/>
          </p:cNvSpPr>
          <p:nvPr>
            <p:ph type="sldNum" sz="quarter" idx="12"/>
          </p:nvPr>
        </p:nvSpPr>
        <p:spPr/>
        <p:txBody>
          <a:bodyPr/>
          <a:lstStyle/>
          <a:p>
            <a:fld id="{50A24479-EC6F-43D4-9884-E78849F94F49}" type="slidenum">
              <a:rPr lang="en-GB" smtClean="0"/>
              <a:t>‹#›</a:t>
            </a:fld>
            <a:endParaRPr lang="en-GB"/>
          </a:p>
        </p:txBody>
      </p:sp>
    </p:spTree>
    <p:extLst>
      <p:ext uri="{BB962C8B-B14F-4D97-AF65-F5344CB8AC3E}">
        <p14:creationId xmlns:p14="http://schemas.microsoft.com/office/powerpoint/2010/main" val="226319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AF2FA-0A5D-EA9E-D2F7-D62E2EDD0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C5BCE5-5BDA-6898-B7C2-FB4B390E6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BE18A-90B8-101F-F5AE-F3E079B763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B4F14-039B-42AF-B8AB-6F2948F5165E}" type="datetimeFigureOut">
              <a:rPr lang="en-GB" smtClean="0"/>
              <a:t>23/01/2023</a:t>
            </a:fld>
            <a:endParaRPr lang="en-GB"/>
          </a:p>
        </p:txBody>
      </p:sp>
      <p:sp>
        <p:nvSpPr>
          <p:cNvPr id="5" name="Footer Placeholder 4">
            <a:extLst>
              <a:ext uri="{FF2B5EF4-FFF2-40B4-BE49-F238E27FC236}">
                <a16:creationId xmlns:a16="http://schemas.microsoft.com/office/drawing/2014/main" id="{52B6FC7D-988D-2E1D-5BFD-145902C47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4D1ADB-813C-2074-D544-85AC248423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24479-EC6F-43D4-9884-E78849F94F49}" type="slidenum">
              <a:rPr lang="en-GB" smtClean="0"/>
              <a:t>‹#›</a:t>
            </a:fld>
            <a:endParaRPr lang="en-GB"/>
          </a:p>
        </p:txBody>
      </p:sp>
    </p:spTree>
    <p:extLst>
      <p:ext uri="{BB962C8B-B14F-4D97-AF65-F5344CB8AC3E}">
        <p14:creationId xmlns:p14="http://schemas.microsoft.com/office/powerpoint/2010/main" val="295877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volunteer@expertcitizens.org.uk" TargetMode="External"/><Relationship Id="rId2" Type="http://schemas.openxmlformats.org/officeDocument/2006/relationships/hyperlink" Target="mailto:l.goodwin1@lancaster.ac.uk"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11366-D618-7823-E890-F6B2822887D1}"/>
              </a:ext>
            </a:extLst>
          </p:cNvPr>
          <p:cNvSpPr>
            <a:spLocks noGrp="1"/>
          </p:cNvSpPr>
          <p:nvPr>
            <p:ph type="ctrTitle"/>
          </p:nvPr>
        </p:nvSpPr>
        <p:spPr>
          <a:xfrm>
            <a:off x="1036684" y="1152144"/>
            <a:ext cx="3888999" cy="3072393"/>
          </a:xfrm>
        </p:spPr>
        <p:txBody>
          <a:bodyPr>
            <a:noAutofit/>
          </a:bodyPr>
          <a:lstStyle/>
          <a:p>
            <a:pPr algn="l"/>
            <a:r>
              <a:rPr lang="en-GB" sz="3000" b="1" dirty="0">
                <a:solidFill>
                  <a:schemeClr val="accent1">
                    <a:lumMod val="50000"/>
                  </a:schemeClr>
                </a:solidFill>
              </a:rPr>
              <a:t>Developing research priority areas to improve treatment pathways and outcomes for people with co-occurring mental health problems and alcohol use disorders</a:t>
            </a:r>
          </a:p>
        </p:txBody>
      </p:sp>
      <p:sp>
        <p:nvSpPr>
          <p:cNvPr id="3" name="Subtitle 2">
            <a:extLst>
              <a:ext uri="{FF2B5EF4-FFF2-40B4-BE49-F238E27FC236}">
                <a16:creationId xmlns:a16="http://schemas.microsoft.com/office/drawing/2014/main" id="{BE875E61-2AF6-6859-BF63-F9BA156CBB97}"/>
              </a:ext>
            </a:extLst>
          </p:cNvPr>
          <p:cNvSpPr>
            <a:spLocks noGrp="1"/>
          </p:cNvSpPr>
          <p:nvPr>
            <p:ph type="subTitle" idx="1"/>
          </p:nvPr>
        </p:nvSpPr>
        <p:spPr>
          <a:xfrm>
            <a:off x="1036684" y="4462272"/>
            <a:ext cx="3953501" cy="1272831"/>
          </a:xfrm>
        </p:spPr>
        <p:txBody>
          <a:bodyPr anchor="t">
            <a:normAutofit/>
          </a:bodyPr>
          <a:lstStyle/>
          <a:p>
            <a:pPr algn="l"/>
            <a:r>
              <a:rPr lang="en-GB" sz="2000" b="1" dirty="0"/>
              <a:t>Dr Laura Goodwin, Mr Phil Parkes, </a:t>
            </a:r>
            <a:r>
              <a:rPr lang="en-GB" sz="2000" dirty="0"/>
              <a:t>Ms Rose Johnston, Dr JoAnne Puddephatt, Dr Patsy Irizar, Dr Kat Jackson &amp; Dr Amy O'Donnell</a:t>
            </a: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62853B2-5296-D5C6-3846-62434BA851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7432" y="246888"/>
            <a:ext cx="6428067" cy="1157052"/>
          </a:xfrm>
          <a:prstGeom prst="rect">
            <a:avLst/>
          </a:prstGeom>
        </p:spPr>
      </p:pic>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reaching for a paper on a table full of paper and sticky notes">
            <a:extLst>
              <a:ext uri="{FF2B5EF4-FFF2-40B4-BE49-F238E27FC236}">
                <a16:creationId xmlns:a16="http://schemas.microsoft.com/office/drawing/2014/main" id="{B57CB711-0ECE-0874-5780-203F0B903B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6748" y="2612571"/>
            <a:ext cx="5256819" cy="3508927"/>
          </a:xfrm>
          <a:prstGeom prst="rect">
            <a:avLst/>
          </a:prstGeom>
        </p:spPr>
      </p:pic>
    </p:spTree>
    <p:extLst>
      <p:ext uri="{BB962C8B-B14F-4D97-AF65-F5344CB8AC3E}">
        <p14:creationId xmlns:p14="http://schemas.microsoft.com/office/powerpoint/2010/main" val="295785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9"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AAE7F66-0C1F-C818-CE2A-E2B76A7996FC}"/>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Method for the workshops: </a:t>
            </a:r>
            <a:br>
              <a:rPr lang="en-GB" sz="4000">
                <a:solidFill>
                  <a:srgbClr val="FFFFFF"/>
                </a:solidFill>
              </a:rPr>
            </a:br>
            <a:r>
              <a:rPr lang="en-GB" sz="4000">
                <a:solidFill>
                  <a:srgbClr val="FFFFFF"/>
                </a:solidFill>
              </a:rPr>
              <a:t>Who attended?</a:t>
            </a:r>
          </a:p>
        </p:txBody>
      </p:sp>
      <p:sp>
        <p:nvSpPr>
          <p:cNvPr id="3" name="Content Placeholder 2">
            <a:extLst>
              <a:ext uri="{FF2B5EF4-FFF2-40B4-BE49-F238E27FC236}">
                <a16:creationId xmlns:a16="http://schemas.microsoft.com/office/drawing/2014/main" id="{5F69FE6F-47AE-65AC-A425-60FFB25A916B}"/>
              </a:ext>
            </a:extLst>
          </p:cNvPr>
          <p:cNvSpPr>
            <a:spLocks noGrp="1"/>
          </p:cNvSpPr>
          <p:nvPr>
            <p:ph idx="1"/>
          </p:nvPr>
        </p:nvSpPr>
        <p:spPr>
          <a:xfrm>
            <a:off x="1424904" y="2543175"/>
            <a:ext cx="4053545" cy="3514434"/>
          </a:xfrm>
        </p:spPr>
        <p:txBody>
          <a:bodyPr>
            <a:normAutofit/>
          </a:bodyPr>
          <a:lstStyle/>
          <a:p>
            <a:r>
              <a:rPr lang="en-GB" sz="1700" dirty="0">
                <a:effectLst/>
                <a:ea typeface="Calibri" panose="020F0502020204030204" pitchFamily="34" charset="0"/>
                <a:cs typeface="Arial" panose="020B0604020202020204" pitchFamily="34" charset="0"/>
              </a:rPr>
              <a:t>Two online workshops were held with 25 public representatives with </a:t>
            </a:r>
            <a:r>
              <a:rPr lang="en-GB" sz="1700" dirty="0">
                <a:effectLst/>
                <a:ea typeface="Calibri" panose="020F0502020204030204" pitchFamily="34" charset="0"/>
              </a:rPr>
              <a:t>lived experience of co-occurring mental health and AUDs and professionals who work with them (e.g. health professionals). </a:t>
            </a:r>
          </a:p>
          <a:p>
            <a:r>
              <a:rPr lang="en-GB" sz="1700" dirty="0"/>
              <a:t>Seven people attended workshop 1 with 18 attending the second. Snowball sampling was used to engage attendees. </a:t>
            </a:r>
          </a:p>
          <a:p>
            <a:r>
              <a:rPr lang="en-GB" sz="1700" dirty="0"/>
              <a:t>All attendees were offered a £50 voucher as a thank you for their participation in the workshops. </a:t>
            </a:r>
          </a:p>
        </p:txBody>
      </p:sp>
      <p:pic>
        <p:nvPicPr>
          <p:cNvPr id="5" name="Picture 4" descr="Person looking at computer screen">
            <a:extLst>
              <a:ext uri="{FF2B5EF4-FFF2-40B4-BE49-F238E27FC236}">
                <a16:creationId xmlns:a16="http://schemas.microsoft.com/office/drawing/2014/main" id="{F5035B1E-5FE7-6B64-E864-E5795B253F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8892" y="2492376"/>
            <a:ext cx="4802404" cy="3563372"/>
          </a:xfrm>
          <a:prstGeom prst="rect">
            <a:avLst/>
          </a:prstGeom>
        </p:spPr>
      </p:pic>
    </p:spTree>
    <p:extLst>
      <p:ext uri="{BB962C8B-B14F-4D97-AF65-F5344CB8AC3E}">
        <p14:creationId xmlns:p14="http://schemas.microsoft.com/office/powerpoint/2010/main" val="411165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AE7F66-0C1F-C818-CE2A-E2B76A7996FC}"/>
              </a:ext>
            </a:extLst>
          </p:cNvPr>
          <p:cNvSpPr>
            <a:spLocks noGrp="1"/>
          </p:cNvSpPr>
          <p:nvPr>
            <p:ph type="title"/>
          </p:nvPr>
        </p:nvSpPr>
        <p:spPr>
          <a:xfrm>
            <a:off x="1383564" y="348865"/>
            <a:ext cx="9718111" cy="1576446"/>
          </a:xfrm>
        </p:spPr>
        <p:txBody>
          <a:bodyPr anchor="ctr">
            <a:normAutofit/>
          </a:bodyPr>
          <a:lstStyle/>
          <a:p>
            <a:r>
              <a:rPr lang="en-GB" sz="4000" b="1" dirty="0">
                <a:solidFill>
                  <a:srgbClr val="FFFFFF"/>
                </a:solidFill>
              </a:rPr>
              <a:t>Overview of the process</a:t>
            </a:r>
          </a:p>
        </p:txBody>
      </p:sp>
      <p:graphicFrame>
        <p:nvGraphicFramePr>
          <p:cNvPr id="62" name="Content Placeholder 4">
            <a:extLst>
              <a:ext uri="{FF2B5EF4-FFF2-40B4-BE49-F238E27FC236}">
                <a16:creationId xmlns:a16="http://schemas.microsoft.com/office/drawing/2014/main" id="{BAD8F5DD-2060-021A-1F45-E070ECE4124B}"/>
              </a:ext>
            </a:extLst>
          </p:cNvPr>
          <p:cNvGraphicFramePr>
            <a:graphicFrameLocks noGrp="1"/>
          </p:cNvGraphicFramePr>
          <p:nvPr>
            <p:ph idx="1"/>
            <p:extLst>
              <p:ext uri="{D42A27DB-BD31-4B8C-83A1-F6EECF244321}">
                <p14:modId xmlns:p14="http://schemas.microsoft.com/office/powerpoint/2010/main" val="263478636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88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5"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8">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AAE7F66-0C1F-C818-CE2A-E2B76A7996FC}"/>
              </a:ext>
            </a:extLst>
          </p:cNvPr>
          <p:cNvSpPr>
            <a:spLocks noGrp="1"/>
          </p:cNvSpPr>
          <p:nvPr>
            <p:ph type="title"/>
          </p:nvPr>
        </p:nvSpPr>
        <p:spPr>
          <a:xfrm>
            <a:off x="1353666" y="759805"/>
            <a:ext cx="10000133" cy="1325563"/>
          </a:xfrm>
        </p:spPr>
        <p:txBody>
          <a:bodyPr>
            <a:normAutofit/>
          </a:bodyPr>
          <a:lstStyle/>
          <a:p>
            <a:r>
              <a:rPr lang="en-GB" sz="4000">
                <a:solidFill>
                  <a:srgbClr val="FFFFFF"/>
                </a:solidFill>
              </a:rPr>
              <a:t>How did we undertake the priority setting activity?</a:t>
            </a:r>
          </a:p>
        </p:txBody>
      </p:sp>
      <p:graphicFrame>
        <p:nvGraphicFramePr>
          <p:cNvPr id="38" name="Content Placeholder 2">
            <a:extLst>
              <a:ext uri="{FF2B5EF4-FFF2-40B4-BE49-F238E27FC236}">
                <a16:creationId xmlns:a16="http://schemas.microsoft.com/office/drawing/2014/main" id="{7FBFDB87-D7E2-B07B-1BF8-583162017641}"/>
              </a:ext>
            </a:extLst>
          </p:cNvPr>
          <p:cNvGraphicFramePr>
            <a:graphicFrameLocks noGrp="1"/>
          </p:cNvGraphicFramePr>
          <p:nvPr>
            <p:ph idx="1"/>
            <p:extLst>
              <p:ext uri="{D42A27DB-BD31-4B8C-83A1-F6EECF244321}">
                <p14:modId xmlns:p14="http://schemas.microsoft.com/office/powerpoint/2010/main" val="155338315"/>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05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ADD1CE-FBB5-6631-8BEC-1AC88121DE5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What were the outcomes of the public workshops?</a:t>
            </a:r>
          </a:p>
        </p:txBody>
      </p:sp>
      <p:sp>
        <p:nvSpPr>
          <p:cNvPr id="5" name="Text Placeholder 4">
            <a:extLst>
              <a:ext uri="{FF2B5EF4-FFF2-40B4-BE49-F238E27FC236}">
                <a16:creationId xmlns:a16="http://schemas.microsoft.com/office/drawing/2014/main" id="{10CFCD44-B8F5-241F-27D0-78A5AF694704}"/>
              </a:ext>
            </a:extLst>
          </p:cNvPr>
          <p:cNvSpPr>
            <a:spLocks noGrp="1"/>
          </p:cNvSpPr>
          <p:nvPr>
            <p:ph type="body" idx="1"/>
          </p:nvPr>
        </p:nvSpPr>
        <p:spPr>
          <a:xfrm>
            <a:off x="890339" y="4636008"/>
            <a:ext cx="3734014" cy="1572768"/>
          </a:xfrm>
        </p:spPr>
        <p:txBody>
          <a:bodyPr vert="horz" lIns="91440" tIns="45720" rIns="91440" bIns="45720" rtlCol="0">
            <a:normAutofit/>
          </a:bodyPr>
          <a:lstStyle/>
          <a:p>
            <a:endParaRPr lang="en-US" dirty="0">
              <a:solidFill>
                <a:schemeClr val="tx1"/>
              </a:solidFill>
            </a:endParaRPr>
          </a:p>
        </p:txBody>
      </p:sp>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mpty orange chairs forming a circle">
            <a:extLst>
              <a:ext uri="{FF2B5EF4-FFF2-40B4-BE49-F238E27FC236}">
                <a16:creationId xmlns:a16="http://schemas.microsoft.com/office/drawing/2014/main" id="{B6ECC928-E0B8-4C98-AA18-323C4B2A67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7864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9408787-6DA7-FD06-5138-8851F2456431}"/>
              </a:ext>
            </a:extLst>
          </p:cNvPr>
          <p:cNvSpPr>
            <a:spLocks noGrp="1"/>
          </p:cNvSpPr>
          <p:nvPr>
            <p:ph type="title"/>
          </p:nvPr>
        </p:nvSpPr>
        <p:spPr>
          <a:xfrm>
            <a:off x="838200" y="620742"/>
            <a:ext cx="10515600" cy="1325563"/>
          </a:xfrm>
        </p:spPr>
        <p:txBody>
          <a:bodyPr>
            <a:normAutofit fontScale="90000"/>
          </a:bodyPr>
          <a:lstStyle/>
          <a:p>
            <a:r>
              <a:rPr lang="en-GB" dirty="0">
                <a:solidFill>
                  <a:srgbClr val="FFFFFF"/>
                </a:solidFill>
              </a:rPr>
              <a:t> Serial (Alcohol and then Mental Health treatment)  - </a:t>
            </a:r>
            <a:r>
              <a:rPr lang="en-GB" sz="3100" b="1" i="1" dirty="0">
                <a:solidFill>
                  <a:srgbClr val="FFFFFF"/>
                </a:solidFill>
              </a:rPr>
              <a:t>over 75% thought this was most common treatment pathway</a:t>
            </a:r>
          </a:p>
        </p:txBody>
      </p:sp>
      <p:cxnSp>
        <p:nvCxnSpPr>
          <p:cNvPr id="15" name="Straight Connector 14">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AF01549-F035-541B-E5BB-75CB2C5DB31D}"/>
              </a:ext>
            </a:extLst>
          </p:cNvPr>
          <p:cNvSpPr>
            <a:spLocks noGrp="1"/>
          </p:cNvSpPr>
          <p:nvPr>
            <p:ph sz="half" idx="1"/>
          </p:nvPr>
        </p:nvSpPr>
        <p:spPr>
          <a:xfrm>
            <a:off x="838201" y="2364131"/>
            <a:ext cx="5097780" cy="4113515"/>
          </a:xfrm>
        </p:spPr>
        <p:txBody>
          <a:bodyPr>
            <a:normAutofit fontScale="92500" lnSpcReduction="10000"/>
          </a:bodyPr>
          <a:lstStyle/>
          <a:p>
            <a:r>
              <a:rPr lang="en-GB" sz="2000" b="1" u="sng" dirty="0">
                <a:solidFill>
                  <a:srgbClr val="FFFFFF"/>
                </a:solidFill>
              </a:rPr>
              <a:t>Positives:</a:t>
            </a:r>
          </a:p>
          <a:p>
            <a:r>
              <a:rPr lang="en-GB" sz="2000" dirty="0">
                <a:solidFill>
                  <a:srgbClr val="FFFFFF"/>
                </a:solidFill>
              </a:rPr>
              <a:t>Easier to engage with mental health treatments after reducing alcohol use and allows you to focus on one problem at a time</a:t>
            </a:r>
          </a:p>
          <a:p>
            <a:endParaRPr lang="en-GB" sz="2000" dirty="0">
              <a:solidFill>
                <a:srgbClr val="FFFFFF"/>
              </a:solidFill>
            </a:endParaRPr>
          </a:p>
          <a:p>
            <a:r>
              <a:rPr lang="en-GB" sz="2000" dirty="0">
                <a:solidFill>
                  <a:srgbClr val="FFFFFF"/>
                </a:solidFill>
              </a:rPr>
              <a:t>•Therapists in alcohol services can give you tips on how to cope with your emotions </a:t>
            </a:r>
          </a:p>
          <a:p>
            <a:endParaRPr lang="en-GB" sz="2000" dirty="0">
              <a:solidFill>
                <a:srgbClr val="FFFFFF"/>
              </a:solidFill>
            </a:endParaRPr>
          </a:p>
          <a:p>
            <a:r>
              <a:rPr lang="en-GB" sz="2000" dirty="0">
                <a:solidFill>
                  <a:srgbClr val="FFFFFF"/>
                </a:solidFill>
              </a:rPr>
              <a:t>•People’s mental health can improve after treating the alcohol problem (though it depends on the complexity of the problem)</a:t>
            </a:r>
          </a:p>
        </p:txBody>
      </p:sp>
      <p:sp>
        <p:nvSpPr>
          <p:cNvPr id="8" name="Content Placeholder 7">
            <a:extLst>
              <a:ext uri="{FF2B5EF4-FFF2-40B4-BE49-F238E27FC236}">
                <a16:creationId xmlns:a16="http://schemas.microsoft.com/office/drawing/2014/main" id="{822B98BB-D60A-057A-A0BA-92C55EF43F3C}"/>
              </a:ext>
            </a:extLst>
          </p:cNvPr>
          <p:cNvSpPr>
            <a:spLocks noGrp="1"/>
          </p:cNvSpPr>
          <p:nvPr>
            <p:ph sz="half" idx="2"/>
          </p:nvPr>
        </p:nvSpPr>
        <p:spPr>
          <a:xfrm>
            <a:off x="6256021" y="2364131"/>
            <a:ext cx="5097780" cy="4029753"/>
          </a:xfrm>
        </p:spPr>
        <p:txBody>
          <a:bodyPr>
            <a:normAutofit fontScale="92500" lnSpcReduction="10000"/>
          </a:bodyPr>
          <a:lstStyle/>
          <a:p>
            <a:r>
              <a:rPr lang="en-GB" sz="2000" b="1" u="sng" dirty="0">
                <a:solidFill>
                  <a:srgbClr val="FFFFFF"/>
                </a:solidFill>
              </a:rPr>
              <a:t>Negatives:</a:t>
            </a:r>
          </a:p>
          <a:p>
            <a:r>
              <a:rPr lang="en-GB" sz="2000" dirty="0">
                <a:solidFill>
                  <a:srgbClr val="FFFFFF"/>
                </a:solidFill>
              </a:rPr>
              <a:t>Wait times between different treatments, for example, after residential alcohol treatment</a:t>
            </a:r>
          </a:p>
          <a:p>
            <a:pPr lvl="1"/>
            <a:r>
              <a:rPr lang="en-GB" sz="1500" dirty="0">
                <a:solidFill>
                  <a:srgbClr val="FFFFFF"/>
                </a:solidFill>
              </a:rPr>
              <a:t>•If there is a delay in follow up mental health treatment, people go back to alcohol to self-medicate .</a:t>
            </a:r>
          </a:p>
          <a:p>
            <a:pPr lvl="1"/>
            <a:endParaRPr lang="en-GB" sz="1500" dirty="0">
              <a:solidFill>
                <a:srgbClr val="FFFFFF"/>
              </a:solidFill>
            </a:endParaRPr>
          </a:p>
          <a:p>
            <a:r>
              <a:rPr lang="en-GB" sz="2000" dirty="0">
                <a:solidFill>
                  <a:srgbClr val="FFFFFF"/>
                </a:solidFill>
              </a:rPr>
              <a:t>People become acutely unwell quickly, and alcohol services cannot offer the specific mental health support needed.</a:t>
            </a:r>
          </a:p>
          <a:p>
            <a:endParaRPr lang="en-GB" sz="1500" dirty="0">
              <a:solidFill>
                <a:srgbClr val="FFFFFF"/>
              </a:solidFill>
            </a:endParaRPr>
          </a:p>
          <a:p>
            <a:r>
              <a:rPr lang="en-GB" sz="2000" dirty="0">
                <a:solidFill>
                  <a:srgbClr val="FFFFFF"/>
                </a:solidFill>
              </a:rPr>
              <a:t>Lack appropriate coping skills to cope with mental health issues and if people are returning to the same circumstances they can consequently return to using alcohol</a:t>
            </a:r>
          </a:p>
        </p:txBody>
      </p:sp>
    </p:spTree>
    <p:extLst>
      <p:ext uri="{BB962C8B-B14F-4D97-AF65-F5344CB8AC3E}">
        <p14:creationId xmlns:p14="http://schemas.microsoft.com/office/powerpoint/2010/main" val="9408823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0243F2-6945-BC5A-F3AE-F480DF6DD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3813" y="0"/>
            <a:ext cx="9764373" cy="6858000"/>
          </a:xfrm>
          <a:prstGeom prst="rect">
            <a:avLst/>
          </a:prstGeom>
        </p:spPr>
      </p:pic>
    </p:spTree>
    <p:extLst>
      <p:ext uri="{BB962C8B-B14F-4D97-AF65-F5344CB8AC3E}">
        <p14:creationId xmlns:p14="http://schemas.microsoft.com/office/powerpoint/2010/main" val="116825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9408787-6DA7-FD06-5138-8851F2456431}"/>
              </a:ext>
            </a:extLst>
          </p:cNvPr>
          <p:cNvSpPr>
            <a:spLocks noGrp="1"/>
          </p:cNvSpPr>
          <p:nvPr>
            <p:ph type="title"/>
          </p:nvPr>
        </p:nvSpPr>
        <p:spPr>
          <a:xfrm>
            <a:off x="838200" y="620742"/>
            <a:ext cx="10515600" cy="1325563"/>
          </a:xfrm>
        </p:spPr>
        <p:txBody>
          <a:bodyPr>
            <a:normAutofit/>
          </a:bodyPr>
          <a:lstStyle/>
          <a:p>
            <a:r>
              <a:rPr lang="en-GB">
                <a:solidFill>
                  <a:srgbClr val="FFFFFF"/>
                </a:solidFill>
              </a:rPr>
              <a:t> Serial (Mental Health and then Alcohol treatment)  </a:t>
            </a:r>
          </a:p>
        </p:txBody>
      </p:sp>
      <p:cxnSp>
        <p:nvCxnSpPr>
          <p:cNvPr id="15" name="Straight Connector 14">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AF01549-F035-541B-E5BB-75CB2C5DB31D}"/>
              </a:ext>
            </a:extLst>
          </p:cNvPr>
          <p:cNvSpPr>
            <a:spLocks noGrp="1"/>
          </p:cNvSpPr>
          <p:nvPr>
            <p:ph sz="half" idx="1"/>
          </p:nvPr>
        </p:nvSpPr>
        <p:spPr>
          <a:xfrm>
            <a:off x="838200" y="2266345"/>
            <a:ext cx="5097780" cy="3910617"/>
          </a:xfrm>
        </p:spPr>
        <p:txBody>
          <a:bodyPr>
            <a:normAutofit/>
          </a:bodyPr>
          <a:lstStyle/>
          <a:p>
            <a:r>
              <a:rPr lang="en-GB" sz="2000" b="1" u="sng">
                <a:solidFill>
                  <a:srgbClr val="FFFFFF"/>
                </a:solidFill>
              </a:rPr>
              <a:t>Positives:</a:t>
            </a:r>
          </a:p>
          <a:p>
            <a:r>
              <a:rPr lang="en-GB" sz="2000">
                <a:solidFill>
                  <a:srgbClr val="FFFFFF"/>
                </a:solidFill>
              </a:rPr>
              <a:t>Helpful if the individual is able to control their drinking</a:t>
            </a:r>
          </a:p>
          <a:p>
            <a:endParaRPr lang="en-GB" sz="2000">
              <a:solidFill>
                <a:srgbClr val="FFFFFF"/>
              </a:solidFill>
            </a:endParaRPr>
          </a:p>
          <a:p>
            <a:r>
              <a:rPr lang="en-GB" sz="2000">
                <a:solidFill>
                  <a:srgbClr val="FFFFFF"/>
                </a:solidFill>
              </a:rPr>
              <a:t>Easier to address the alcohol issues if their mental health is stable</a:t>
            </a:r>
          </a:p>
          <a:p>
            <a:endParaRPr lang="en-GB" sz="2000">
              <a:solidFill>
                <a:srgbClr val="FFFFFF"/>
              </a:solidFill>
            </a:endParaRPr>
          </a:p>
          <a:p>
            <a:r>
              <a:rPr lang="en-GB" sz="2000">
                <a:solidFill>
                  <a:srgbClr val="FFFFFF"/>
                </a:solidFill>
              </a:rPr>
              <a:t>Can tackle the underlying cause of alcohol/substance use, i.e. if alcohol is being used to cope with the mental health problem</a:t>
            </a:r>
          </a:p>
        </p:txBody>
      </p:sp>
      <p:sp>
        <p:nvSpPr>
          <p:cNvPr id="8" name="Content Placeholder 7">
            <a:extLst>
              <a:ext uri="{FF2B5EF4-FFF2-40B4-BE49-F238E27FC236}">
                <a16:creationId xmlns:a16="http://schemas.microsoft.com/office/drawing/2014/main" id="{822B98BB-D60A-057A-A0BA-92C55EF43F3C}"/>
              </a:ext>
            </a:extLst>
          </p:cNvPr>
          <p:cNvSpPr>
            <a:spLocks noGrp="1"/>
          </p:cNvSpPr>
          <p:nvPr>
            <p:ph sz="half" idx="2"/>
          </p:nvPr>
        </p:nvSpPr>
        <p:spPr>
          <a:xfrm>
            <a:off x="6256020" y="2266345"/>
            <a:ext cx="5097780" cy="3910618"/>
          </a:xfrm>
        </p:spPr>
        <p:txBody>
          <a:bodyPr>
            <a:normAutofit/>
          </a:bodyPr>
          <a:lstStyle/>
          <a:p>
            <a:r>
              <a:rPr lang="en-GB" sz="1900" b="1" u="sng">
                <a:solidFill>
                  <a:srgbClr val="FFFFFF"/>
                </a:solidFill>
              </a:rPr>
              <a:t>Negatives:</a:t>
            </a:r>
          </a:p>
          <a:p>
            <a:r>
              <a:rPr lang="en-GB" sz="1900">
                <a:solidFill>
                  <a:srgbClr val="FFFFFF"/>
                </a:solidFill>
              </a:rPr>
              <a:t>Eligibility for mental health services can be affected if using alcohol to self-medicate </a:t>
            </a:r>
          </a:p>
          <a:p>
            <a:pPr lvl="1"/>
            <a:r>
              <a:rPr lang="en-GB" sz="1900">
                <a:solidFill>
                  <a:srgbClr val="FFFFFF"/>
                </a:solidFill>
              </a:rPr>
              <a:t>Yet, support isn’t always provided to reduce one’s drinking</a:t>
            </a:r>
          </a:p>
          <a:p>
            <a:pPr lvl="1"/>
            <a:endParaRPr lang="en-GB" sz="1900">
              <a:solidFill>
                <a:srgbClr val="FFFFFF"/>
              </a:solidFill>
            </a:endParaRPr>
          </a:p>
          <a:p>
            <a:r>
              <a:rPr lang="en-GB" sz="1900">
                <a:solidFill>
                  <a:srgbClr val="FFFFFF"/>
                </a:solidFill>
              </a:rPr>
              <a:t>Have to be in crisis with your mental health to be seen</a:t>
            </a:r>
          </a:p>
          <a:p>
            <a:endParaRPr lang="en-GB" sz="1900">
              <a:solidFill>
                <a:srgbClr val="FFFFFF"/>
              </a:solidFill>
            </a:endParaRPr>
          </a:p>
          <a:p>
            <a:r>
              <a:rPr lang="en-GB" sz="1900">
                <a:solidFill>
                  <a:srgbClr val="FFFFFF"/>
                </a:solidFill>
              </a:rPr>
              <a:t>If someone is still self-medicating, this may prevent the mental health treatment from being effective</a:t>
            </a:r>
          </a:p>
        </p:txBody>
      </p:sp>
    </p:spTree>
    <p:extLst>
      <p:ext uri="{BB962C8B-B14F-4D97-AF65-F5344CB8AC3E}">
        <p14:creationId xmlns:p14="http://schemas.microsoft.com/office/powerpoint/2010/main" val="156211926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1574B2-59C9-F233-C7D2-132B2EF00D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3813" y="0"/>
            <a:ext cx="9764373" cy="6858000"/>
          </a:xfrm>
          <a:prstGeom prst="rect">
            <a:avLst/>
          </a:prstGeom>
        </p:spPr>
      </p:pic>
    </p:spTree>
    <p:extLst>
      <p:ext uri="{BB962C8B-B14F-4D97-AF65-F5344CB8AC3E}">
        <p14:creationId xmlns:p14="http://schemas.microsoft.com/office/powerpoint/2010/main" val="2182332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9408787-6DA7-FD06-5138-8851F2456431}"/>
              </a:ext>
            </a:extLst>
          </p:cNvPr>
          <p:cNvSpPr>
            <a:spLocks noGrp="1"/>
          </p:cNvSpPr>
          <p:nvPr>
            <p:ph type="title"/>
          </p:nvPr>
        </p:nvSpPr>
        <p:spPr>
          <a:xfrm>
            <a:off x="838200" y="620742"/>
            <a:ext cx="10515600" cy="1325563"/>
          </a:xfrm>
        </p:spPr>
        <p:txBody>
          <a:bodyPr>
            <a:normAutofit/>
          </a:bodyPr>
          <a:lstStyle/>
          <a:p>
            <a:r>
              <a:rPr lang="en-GB">
                <a:solidFill>
                  <a:srgbClr val="FFFFFF"/>
                </a:solidFill>
              </a:rPr>
              <a:t> Parallel (Different services, but Alcohol and Mental Health treatment at the same time)  </a:t>
            </a:r>
          </a:p>
        </p:txBody>
      </p:sp>
      <p:cxnSp>
        <p:nvCxnSpPr>
          <p:cNvPr id="15" name="Straight Connector 14">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AF01549-F035-541B-E5BB-75CB2C5DB31D}"/>
              </a:ext>
            </a:extLst>
          </p:cNvPr>
          <p:cNvSpPr>
            <a:spLocks noGrp="1"/>
          </p:cNvSpPr>
          <p:nvPr>
            <p:ph sz="half" idx="1"/>
          </p:nvPr>
        </p:nvSpPr>
        <p:spPr>
          <a:xfrm>
            <a:off x="838199" y="2098823"/>
            <a:ext cx="5097780" cy="3910617"/>
          </a:xfrm>
        </p:spPr>
        <p:txBody>
          <a:bodyPr>
            <a:noAutofit/>
          </a:bodyPr>
          <a:lstStyle/>
          <a:p>
            <a:r>
              <a:rPr lang="en-GB" sz="1800" b="1" u="sng" dirty="0">
                <a:solidFill>
                  <a:srgbClr val="FFFFFF"/>
                </a:solidFill>
              </a:rPr>
              <a:t>Positives:</a:t>
            </a:r>
          </a:p>
          <a:p>
            <a:r>
              <a:rPr lang="en-GB" sz="1800" dirty="0">
                <a:solidFill>
                  <a:srgbClr val="FFFFFF"/>
                </a:solidFill>
              </a:rPr>
              <a:t>You are not reliant on one service having all the answers and provisions</a:t>
            </a:r>
          </a:p>
          <a:p>
            <a:endParaRPr lang="en-GB" sz="1800" dirty="0">
              <a:solidFill>
                <a:srgbClr val="FFFFFF"/>
              </a:solidFill>
            </a:endParaRPr>
          </a:p>
          <a:p>
            <a:r>
              <a:rPr lang="en-GB" sz="1800" dirty="0">
                <a:solidFill>
                  <a:srgbClr val="FFFFFF"/>
                </a:solidFill>
              </a:rPr>
              <a:t>You can benefit from the specialist areas of both services</a:t>
            </a:r>
          </a:p>
          <a:p>
            <a:endParaRPr lang="en-GB" sz="1800" dirty="0">
              <a:solidFill>
                <a:srgbClr val="FFFFFF"/>
              </a:solidFill>
            </a:endParaRPr>
          </a:p>
          <a:p>
            <a:r>
              <a:rPr lang="en-GB" sz="1800" dirty="0">
                <a:solidFill>
                  <a:srgbClr val="FFFFFF"/>
                </a:solidFill>
              </a:rPr>
              <a:t>Having separate appointments for each problem can take the pressure off from having to address everything at once</a:t>
            </a:r>
          </a:p>
          <a:p>
            <a:endParaRPr lang="en-GB" sz="1800" dirty="0">
              <a:solidFill>
                <a:srgbClr val="FFFFFF"/>
              </a:solidFill>
            </a:endParaRPr>
          </a:p>
          <a:p>
            <a:r>
              <a:rPr lang="en-GB" sz="1800" dirty="0">
                <a:solidFill>
                  <a:srgbClr val="FFFFFF"/>
                </a:solidFill>
              </a:rPr>
              <a:t>Provides a more holistic approach as both services might offer slightly different things</a:t>
            </a:r>
          </a:p>
        </p:txBody>
      </p:sp>
      <p:sp>
        <p:nvSpPr>
          <p:cNvPr id="8" name="Content Placeholder 7">
            <a:extLst>
              <a:ext uri="{FF2B5EF4-FFF2-40B4-BE49-F238E27FC236}">
                <a16:creationId xmlns:a16="http://schemas.microsoft.com/office/drawing/2014/main" id="{822B98BB-D60A-057A-A0BA-92C55EF43F3C}"/>
              </a:ext>
            </a:extLst>
          </p:cNvPr>
          <p:cNvSpPr>
            <a:spLocks noGrp="1"/>
          </p:cNvSpPr>
          <p:nvPr>
            <p:ph sz="half" idx="2"/>
          </p:nvPr>
        </p:nvSpPr>
        <p:spPr>
          <a:xfrm>
            <a:off x="6256022" y="2098822"/>
            <a:ext cx="5097780" cy="3910618"/>
          </a:xfrm>
        </p:spPr>
        <p:txBody>
          <a:bodyPr>
            <a:noAutofit/>
          </a:bodyPr>
          <a:lstStyle/>
          <a:p>
            <a:r>
              <a:rPr lang="en-GB" sz="1800" b="1" u="sng" dirty="0">
                <a:solidFill>
                  <a:srgbClr val="FFFFFF"/>
                </a:solidFill>
              </a:rPr>
              <a:t>Negatives:</a:t>
            </a:r>
          </a:p>
          <a:p>
            <a:r>
              <a:rPr lang="en-GB" sz="1800" dirty="0">
                <a:solidFill>
                  <a:srgbClr val="FFFFFF"/>
                </a:solidFill>
              </a:rPr>
              <a:t>Lack of communication between services and problems with sharing personal information </a:t>
            </a:r>
          </a:p>
          <a:p>
            <a:endParaRPr lang="en-GB" sz="1800" dirty="0">
              <a:solidFill>
                <a:srgbClr val="FFFFFF"/>
              </a:solidFill>
            </a:endParaRPr>
          </a:p>
          <a:p>
            <a:r>
              <a:rPr lang="en-GB" sz="1800" dirty="0">
                <a:solidFill>
                  <a:srgbClr val="FFFFFF"/>
                </a:solidFill>
              </a:rPr>
              <a:t>•Separate services may miss the interconnectedness of both problems and it's important to think about the individual and their specific issues</a:t>
            </a:r>
          </a:p>
          <a:p>
            <a:endParaRPr lang="en-GB" sz="1800" dirty="0">
              <a:solidFill>
                <a:srgbClr val="FFFFFF"/>
              </a:solidFill>
            </a:endParaRPr>
          </a:p>
          <a:p>
            <a:r>
              <a:rPr lang="en-GB" sz="1800" dirty="0">
                <a:solidFill>
                  <a:srgbClr val="FFFFFF"/>
                </a:solidFill>
              </a:rPr>
              <a:t>•There is not enough mental health knowledge in the alcohol services </a:t>
            </a:r>
          </a:p>
          <a:p>
            <a:endParaRPr lang="en-GB" sz="1800" dirty="0">
              <a:solidFill>
                <a:srgbClr val="FFFFFF"/>
              </a:solidFill>
            </a:endParaRPr>
          </a:p>
          <a:p>
            <a:r>
              <a:rPr lang="en-GB" sz="1800" dirty="0">
                <a:solidFill>
                  <a:srgbClr val="FFFFFF"/>
                </a:solidFill>
              </a:rPr>
              <a:t>Does not always take a trauma informed approach as service users may need to keep repeating their story</a:t>
            </a:r>
          </a:p>
        </p:txBody>
      </p:sp>
    </p:spTree>
    <p:extLst>
      <p:ext uri="{BB962C8B-B14F-4D97-AF65-F5344CB8AC3E}">
        <p14:creationId xmlns:p14="http://schemas.microsoft.com/office/powerpoint/2010/main" val="284166947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027BE-04E2-7FAB-E471-8FEFCE5321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3813" y="0"/>
            <a:ext cx="9764373" cy="6858000"/>
          </a:xfrm>
          <a:prstGeom prst="rect">
            <a:avLst/>
          </a:prstGeom>
        </p:spPr>
      </p:pic>
    </p:spTree>
    <p:extLst>
      <p:ext uri="{BB962C8B-B14F-4D97-AF65-F5344CB8AC3E}">
        <p14:creationId xmlns:p14="http://schemas.microsoft.com/office/powerpoint/2010/main" val="202075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29091-E111-791B-F4C0-1DDE22FFE452}"/>
              </a:ext>
            </a:extLst>
          </p:cNvPr>
          <p:cNvSpPr>
            <a:spLocks noGrp="1"/>
          </p:cNvSpPr>
          <p:nvPr>
            <p:ph type="title"/>
          </p:nvPr>
        </p:nvSpPr>
        <p:spPr>
          <a:xfrm>
            <a:off x="1166650" y="1332952"/>
            <a:ext cx="3926898" cy="3921176"/>
          </a:xfrm>
        </p:spPr>
        <p:txBody>
          <a:bodyPr anchor="ctr">
            <a:normAutofit/>
          </a:bodyPr>
          <a:lstStyle/>
          <a:p>
            <a:r>
              <a:rPr lang="en-GB" sz="5400"/>
              <a:t>Overview of the presentation</a:t>
            </a:r>
          </a:p>
        </p:txBody>
      </p:sp>
      <p:grpSp>
        <p:nvGrpSpPr>
          <p:cNvPr id="40" name="Group 39">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41"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D3B9B15-2B14-3B3F-ADD1-FB3C0BB494C9}"/>
              </a:ext>
            </a:extLst>
          </p:cNvPr>
          <p:cNvSpPr>
            <a:spLocks noGrp="1"/>
          </p:cNvSpPr>
          <p:nvPr>
            <p:ph idx="1"/>
          </p:nvPr>
        </p:nvSpPr>
        <p:spPr>
          <a:xfrm>
            <a:off x="6421120" y="499833"/>
            <a:ext cx="5100320" cy="5581226"/>
          </a:xfrm>
        </p:spPr>
        <p:txBody>
          <a:bodyPr anchor="ctr">
            <a:normAutofit/>
          </a:bodyPr>
          <a:lstStyle/>
          <a:p>
            <a:r>
              <a:rPr lang="en-GB" sz="2200" dirty="0"/>
              <a:t>What do we know about the association between mental health and alcohol use?</a:t>
            </a:r>
          </a:p>
          <a:p>
            <a:r>
              <a:rPr lang="en-GB" sz="2200" dirty="0"/>
              <a:t>An overview of current guidance for treatment and the different treatment pathways</a:t>
            </a:r>
          </a:p>
          <a:p>
            <a:r>
              <a:rPr lang="en-GB" sz="2200" dirty="0"/>
              <a:t>An overview of the public workshops </a:t>
            </a:r>
          </a:p>
          <a:p>
            <a:r>
              <a:rPr lang="en-GB" sz="2200" dirty="0"/>
              <a:t>Findings on the most common treatment pathways and the positives and negatives</a:t>
            </a:r>
          </a:p>
          <a:p>
            <a:r>
              <a:rPr lang="en-GB" sz="2200" dirty="0"/>
              <a:t>Outcomes of the priority setting activity</a:t>
            </a:r>
          </a:p>
          <a:p>
            <a:r>
              <a:rPr lang="en-GB" sz="2200" dirty="0"/>
              <a:t>Clinical implications and next steps</a:t>
            </a:r>
          </a:p>
          <a:p>
            <a:endParaRPr lang="en-GB" sz="2200" dirty="0"/>
          </a:p>
        </p:txBody>
      </p:sp>
    </p:spTree>
    <p:extLst>
      <p:ext uri="{BB962C8B-B14F-4D97-AF65-F5344CB8AC3E}">
        <p14:creationId xmlns:p14="http://schemas.microsoft.com/office/powerpoint/2010/main" val="424711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9408787-6DA7-FD06-5138-8851F2456431}"/>
              </a:ext>
            </a:extLst>
          </p:cNvPr>
          <p:cNvSpPr>
            <a:spLocks noGrp="1"/>
          </p:cNvSpPr>
          <p:nvPr>
            <p:ph type="title"/>
          </p:nvPr>
        </p:nvSpPr>
        <p:spPr>
          <a:xfrm>
            <a:off x="838200" y="620742"/>
            <a:ext cx="10515600" cy="1325563"/>
          </a:xfrm>
        </p:spPr>
        <p:txBody>
          <a:bodyPr>
            <a:normAutofit/>
          </a:bodyPr>
          <a:lstStyle/>
          <a:p>
            <a:r>
              <a:rPr lang="en-GB">
                <a:solidFill>
                  <a:srgbClr val="FFFFFF"/>
                </a:solidFill>
              </a:rPr>
              <a:t> Integrated (The same service at the same time)  </a:t>
            </a:r>
          </a:p>
        </p:txBody>
      </p:sp>
      <p:cxnSp>
        <p:nvCxnSpPr>
          <p:cNvPr id="15" name="Straight Connector 14">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AF01549-F035-541B-E5BB-75CB2C5DB31D}"/>
              </a:ext>
            </a:extLst>
          </p:cNvPr>
          <p:cNvSpPr>
            <a:spLocks noGrp="1"/>
          </p:cNvSpPr>
          <p:nvPr>
            <p:ph sz="half" idx="1"/>
          </p:nvPr>
        </p:nvSpPr>
        <p:spPr>
          <a:xfrm>
            <a:off x="838199" y="1946305"/>
            <a:ext cx="5097780" cy="3910617"/>
          </a:xfrm>
        </p:spPr>
        <p:txBody>
          <a:bodyPr>
            <a:noAutofit/>
          </a:bodyPr>
          <a:lstStyle/>
          <a:p>
            <a:r>
              <a:rPr lang="en-GB" sz="1800" b="1" u="sng" dirty="0">
                <a:solidFill>
                  <a:srgbClr val="FFFFFF"/>
                </a:solidFill>
              </a:rPr>
              <a:t>Positives: </a:t>
            </a:r>
          </a:p>
          <a:p>
            <a:r>
              <a:rPr lang="en-GB" sz="1800" dirty="0">
                <a:solidFill>
                  <a:srgbClr val="FFFFFF"/>
                </a:solidFill>
              </a:rPr>
              <a:t>Help for everything in once place</a:t>
            </a:r>
          </a:p>
          <a:p>
            <a:endParaRPr lang="en-GB" sz="1800" dirty="0">
              <a:solidFill>
                <a:srgbClr val="FFFFFF"/>
              </a:solidFill>
            </a:endParaRPr>
          </a:p>
          <a:p>
            <a:r>
              <a:rPr lang="en-GB" sz="1800" dirty="0">
                <a:solidFill>
                  <a:srgbClr val="FFFFFF"/>
                </a:solidFill>
              </a:rPr>
              <a:t>Fewer communication issues and has the potential to lead to better outcomes for service users</a:t>
            </a:r>
          </a:p>
          <a:p>
            <a:endParaRPr lang="en-GB" sz="1800" dirty="0">
              <a:solidFill>
                <a:srgbClr val="FFFFFF"/>
              </a:solidFill>
            </a:endParaRPr>
          </a:p>
          <a:p>
            <a:r>
              <a:rPr lang="en-GB" sz="1800" dirty="0">
                <a:solidFill>
                  <a:srgbClr val="FFFFFF"/>
                </a:solidFill>
              </a:rPr>
              <a:t>Services/therapists know all about your mental health and alcohol issues and you do not have to re-tell it all</a:t>
            </a:r>
          </a:p>
          <a:p>
            <a:endParaRPr lang="en-GB" sz="1800" dirty="0">
              <a:solidFill>
                <a:srgbClr val="FFFFFF"/>
              </a:solidFill>
            </a:endParaRPr>
          </a:p>
          <a:p>
            <a:r>
              <a:rPr lang="en-GB" sz="1800" dirty="0">
                <a:solidFill>
                  <a:srgbClr val="FFFFFF"/>
                </a:solidFill>
              </a:rPr>
              <a:t>Better integration with other organisations, e.g. recovery services, can help address an individual's wider needs</a:t>
            </a:r>
          </a:p>
        </p:txBody>
      </p:sp>
      <p:sp>
        <p:nvSpPr>
          <p:cNvPr id="8" name="Content Placeholder 7">
            <a:extLst>
              <a:ext uri="{FF2B5EF4-FFF2-40B4-BE49-F238E27FC236}">
                <a16:creationId xmlns:a16="http://schemas.microsoft.com/office/drawing/2014/main" id="{822B98BB-D60A-057A-A0BA-92C55EF43F3C}"/>
              </a:ext>
            </a:extLst>
          </p:cNvPr>
          <p:cNvSpPr>
            <a:spLocks noGrp="1"/>
          </p:cNvSpPr>
          <p:nvPr>
            <p:ph sz="half" idx="2"/>
          </p:nvPr>
        </p:nvSpPr>
        <p:spPr>
          <a:xfrm>
            <a:off x="6256022" y="1740724"/>
            <a:ext cx="5097780" cy="3910618"/>
          </a:xfrm>
        </p:spPr>
        <p:txBody>
          <a:bodyPr>
            <a:noAutofit/>
          </a:bodyPr>
          <a:lstStyle/>
          <a:p>
            <a:r>
              <a:rPr lang="en-GB" sz="1800" b="1" u="sng" dirty="0">
                <a:solidFill>
                  <a:srgbClr val="FFFFFF"/>
                </a:solidFill>
              </a:rPr>
              <a:t>Negatives:</a:t>
            </a:r>
          </a:p>
          <a:p>
            <a:r>
              <a:rPr lang="en-GB" sz="1800" dirty="0">
                <a:solidFill>
                  <a:srgbClr val="FFFFFF"/>
                </a:solidFill>
              </a:rPr>
              <a:t>• To be effective, services need to ensure there is a good after care plan in place</a:t>
            </a:r>
          </a:p>
          <a:p>
            <a:endParaRPr lang="en-GB" sz="1800" dirty="0">
              <a:solidFill>
                <a:srgbClr val="FFFFFF"/>
              </a:solidFill>
            </a:endParaRPr>
          </a:p>
          <a:p>
            <a:r>
              <a:rPr lang="en-GB" sz="1800" dirty="0">
                <a:solidFill>
                  <a:srgbClr val="FFFFFF"/>
                </a:solidFill>
              </a:rPr>
              <a:t> Concerns around information sharing – if this treatment pathway is provided by the GP or NHS, people may be reluctant to come forward in case of wider implications, such as on employment or children.</a:t>
            </a:r>
          </a:p>
          <a:p>
            <a:endParaRPr lang="en-GB" sz="1800" dirty="0">
              <a:solidFill>
                <a:srgbClr val="FFFFFF"/>
              </a:solidFill>
            </a:endParaRPr>
          </a:p>
          <a:p>
            <a:r>
              <a:rPr lang="en-GB" sz="1800" dirty="0">
                <a:solidFill>
                  <a:srgbClr val="FFFFFF"/>
                </a:solidFill>
              </a:rPr>
              <a:t>May require service providers to have the expertise and specialist skills to provide support for both problems</a:t>
            </a:r>
          </a:p>
          <a:p>
            <a:endParaRPr lang="en-GB" sz="1800" dirty="0">
              <a:solidFill>
                <a:srgbClr val="FFFFFF"/>
              </a:solidFill>
            </a:endParaRPr>
          </a:p>
          <a:p>
            <a:r>
              <a:rPr lang="en-GB" sz="1800" dirty="0">
                <a:solidFill>
                  <a:srgbClr val="FFFFFF"/>
                </a:solidFill>
              </a:rPr>
              <a:t>It can be too overwhelming to deal with both problems at once</a:t>
            </a:r>
          </a:p>
        </p:txBody>
      </p:sp>
    </p:spTree>
    <p:extLst>
      <p:ext uri="{BB962C8B-B14F-4D97-AF65-F5344CB8AC3E}">
        <p14:creationId xmlns:p14="http://schemas.microsoft.com/office/powerpoint/2010/main" val="421804010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C31B10-49D7-447F-5900-24B24ECC7F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3813" y="0"/>
            <a:ext cx="9764373" cy="6858000"/>
          </a:xfrm>
          <a:prstGeom prst="rect">
            <a:avLst/>
          </a:prstGeom>
        </p:spPr>
      </p:pic>
    </p:spTree>
    <p:extLst>
      <p:ext uri="{BB962C8B-B14F-4D97-AF65-F5344CB8AC3E}">
        <p14:creationId xmlns:p14="http://schemas.microsoft.com/office/powerpoint/2010/main" val="42356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96AE-294F-00E7-1D41-437F7663503D}"/>
              </a:ext>
            </a:extLst>
          </p:cNvPr>
          <p:cNvSpPr>
            <a:spLocks noGrp="1"/>
          </p:cNvSpPr>
          <p:nvPr>
            <p:ph type="title"/>
          </p:nvPr>
        </p:nvSpPr>
        <p:spPr>
          <a:xfrm>
            <a:off x="1177824" y="1271281"/>
            <a:ext cx="3518452" cy="4117749"/>
          </a:xfrm>
        </p:spPr>
        <p:txBody>
          <a:bodyPr anchor="t">
            <a:normAutofit/>
          </a:bodyPr>
          <a:lstStyle/>
          <a:p>
            <a:pPr>
              <a:lnSpc>
                <a:spcPct val="90000"/>
              </a:lnSpc>
            </a:pPr>
            <a:r>
              <a:rPr lang="en-GB" dirty="0"/>
              <a:t>The top 10 research questions from the priority setting activity</a:t>
            </a:r>
          </a:p>
        </p:txBody>
      </p:sp>
      <p:graphicFrame>
        <p:nvGraphicFramePr>
          <p:cNvPr id="5" name="Content Placeholder 4">
            <a:extLst>
              <a:ext uri="{FF2B5EF4-FFF2-40B4-BE49-F238E27FC236}">
                <a16:creationId xmlns:a16="http://schemas.microsoft.com/office/drawing/2014/main" id="{228CDB75-2BDF-E89F-3BB2-1B3164D64730}"/>
              </a:ext>
            </a:extLst>
          </p:cNvPr>
          <p:cNvGraphicFramePr>
            <a:graphicFrameLocks noGrp="1"/>
          </p:cNvGraphicFramePr>
          <p:nvPr>
            <p:ph idx="1"/>
            <p:extLst>
              <p:ext uri="{D42A27DB-BD31-4B8C-83A1-F6EECF244321}">
                <p14:modId xmlns:p14="http://schemas.microsoft.com/office/powerpoint/2010/main" val="1684696936"/>
              </p:ext>
            </p:extLst>
          </p:nvPr>
        </p:nvGraphicFramePr>
        <p:xfrm>
          <a:off x="5466523" y="1271281"/>
          <a:ext cx="6168886" cy="4604947"/>
        </p:xfrm>
        <a:graphic>
          <a:graphicData uri="http://schemas.openxmlformats.org/drawingml/2006/table">
            <a:tbl>
              <a:tblPr firstRow="1" firstCol="1" bandRow="1">
                <a:tableStyleId>{69012ECD-51FC-41F1-AA8D-1B2483CD663E}</a:tableStyleId>
              </a:tblPr>
              <a:tblGrid>
                <a:gridCol w="6168886">
                  <a:extLst>
                    <a:ext uri="{9D8B030D-6E8A-4147-A177-3AD203B41FA5}">
                      <a16:colId xmlns:a16="http://schemas.microsoft.com/office/drawing/2014/main" val="2658358013"/>
                    </a:ext>
                  </a:extLst>
                </a:gridCol>
              </a:tblGrid>
              <a:tr h="825450">
                <a:tc>
                  <a:txBody>
                    <a:bodyPr/>
                    <a:lstStyle/>
                    <a:p>
                      <a:pPr marL="0" lvl="0" indent="0" rtl="0">
                        <a:buFont typeface="+mj-lt"/>
                        <a:buNone/>
                      </a:pPr>
                      <a:r>
                        <a:rPr lang="en-GB" sz="2000" b="0" dirty="0">
                          <a:effectLst/>
                        </a:rPr>
                        <a:t>1. Where are people with co-occurring problems most likely to present and does that depend on which condition developed first?</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109787" marR="109787" marT="0" marB="0"/>
                </a:tc>
                <a:extLst>
                  <a:ext uri="{0D108BD9-81ED-4DB2-BD59-A6C34878D82A}">
                    <a16:rowId xmlns:a16="http://schemas.microsoft.com/office/drawing/2014/main" val="527153688"/>
                  </a:ext>
                </a:extLst>
              </a:tr>
              <a:tr h="825450">
                <a:tc>
                  <a:txBody>
                    <a:bodyPr/>
                    <a:lstStyle/>
                    <a:p>
                      <a:pPr marL="0" lvl="0" indent="0" rtl="0">
                        <a:buFont typeface="+mj-lt"/>
                        <a:buNone/>
                      </a:pPr>
                      <a:r>
                        <a:rPr lang="en-GB" sz="2000" b="0" dirty="0">
                          <a:effectLst/>
                        </a:rPr>
                        <a:t>2. What are the needs of carers and family members of people with co-occurring problems and how can they be better supported? </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109787" marR="109787" marT="0" marB="0"/>
                </a:tc>
                <a:extLst>
                  <a:ext uri="{0D108BD9-81ED-4DB2-BD59-A6C34878D82A}">
                    <a16:rowId xmlns:a16="http://schemas.microsoft.com/office/drawing/2014/main" val="3289239573"/>
                  </a:ext>
                </a:extLst>
              </a:tr>
              <a:tr h="563403">
                <a:tc>
                  <a:txBody>
                    <a:bodyPr/>
                    <a:lstStyle/>
                    <a:p>
                      <a:pPr marL="0" lvl="0" indent="0" rtl="0">
                        <a:buFont typeface="+mj-lt"/>
                        <a:buNone/>
                      </a:pPr>
                      <a:r>
                        <a:rPr lang="en-GB" sz="2000" b="0" dirty="0">
                          <a:effectLst/>
                        </a:rPr>
                        <a:t>3. What does integrated care look like for people with co-occurring problems?</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109787" marR="109787" marT="0" marB="0"/>
                </a:tc>
                <a:extLst>
                  <a:ext uri="{0D108BD9-81ED-4DB2-BD59-A6C34878D82A}">
                    <a16:rowId xmlns:a16="http://schemas.microsoft.com/office/drawing/2014/main" val="47726694"/>
                  </a:ext>
                </a:extLst>
              </a:tr>
              <a:tr h="825450">
                <a:tc>
                  <a:txBody>
                    <a:bodyPr/>
                    <a:lstStyle/>
                    <a:p>
                      <a:pPr marL="0" lvl="0" indent="0" rtl="0">
                        <a:buFont typeface="+mj-lt"/>
                        <a:buNone/>
                      </a:pPr>
                      <a:r>
                        <a:rPr lang="en-GB" sz="2000" b="0" dirty="0">
                          <a:effectLst/>
                        </a:rPr>
                        <a:t>4. Why is peer support and guidance from people with lived experience helpful to people with co-occurring problems?</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109787" marR="109787" marT="0" marB="0"/>
                </a:tc>
                <a:extLst>
                  <a:ext uri="{0D108BD9-81ED-4DB2-BD59-A6C34878D82A}">
                    <a16:rowId xmlns:a16="http://schemas.microsoft.com/office/drawing/2014/main" val="270087952"/>
                  </a:ext>
                </a:extLst>
              </a:tr>
              <a:tr h="1252147">
                <a:tc>
                  <a:txBody>
                    <a:bodyPr/>
                    <a:lstStyle/>
                    <a:p>
                      <a:pPr marL="0" lvl="0" indent="0" algn="l" rtl="0">
                        <a:buFont typeface="+mj-lt"/>
                        <a:buNone/>
                      </a:pPr>
                      <a:r>
                        <a:rPr lang="en-GB" sz="2000" b="0" dirty="0">
                          <a:effectLst/>
                        </a:rPr>
                        <a:t>5. What are the barriers to services (e.g. mental health and alcohol services) being integrated or working more closely to support people with co-occurring problems? </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109787" marR="109787" marT="0" marB="0"/>
                </a:tc>
                <a:extLst>
                  <a:ext uri="{0D108BD9-81ED-4DB2-BD59-A6C34878D82A}">
                    <a16:rowId xmlns:a16="http://schemas.microsoft.com/office/drawing/2014/main" val="1973778411"/>
                  </a:ext>
                </a:extLst>
              </a:tr>
            </a:tbl>
          </a:graphicData>
        </a:graphic>
      </p:graphicFrame>
    </p:spTree>
    <p:extLst>
      <p:ext uri="{BB962C8B-B14F-4D97-AF65-F5344CB8AC3E}">
        <p14:creationId xmlns:p14="http://schemas.microsoft.com/office/powerpoint/2010/main" val="351822275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96AE-294F-00E7-1D41-437F7663503D}"/>
              </a:ext>
            </a:extLst>
          </p:cNvPr>
          <p:cNvSpPr>
            <a:spLocks noGrp="1"/>
          </p:cNvSpPr>
          <p:nvPr>
            <p:ph type="title"/>
          </p:nvPr>
        </p:nvSpPr>
        <p:spPr>
          <a:xfrm>
            <a:off x="940500" y="1246123"/>
            <a:ext cx="3518452" cy="4117749"/>
          </a:xfrm>
        </p:spPr>
        <p:txBody>
          <a:bodyPr anchor="t">
            <a:normAutofit/>
          </a:bodyPr>
          <a:lstStyle/>
          <a:p>
            <a:pPr>
              <a:lnSpc>
                <a:spcPct val="90000"/>
              </a:lnSpc>
            </a:pPr>
            <a:r>
              <a:rPr lang="en-GB" dirty="0"/>
              <a:t>The top 10 research questions from the priority setting activity</a:t>
            </a:r>
          </a:p>
        </p:txBody>
      </p:sp>
      <p:graphicFrame>
        <p:nvGraphicFramePr>
          <p:cNvPr id="5" name="Content Placeholder 4">
            <a:extLst>
              <a:ext uri="{FF2B5EF4-FFF2-40B4-BE49-F238E27FC236}">
                <a16:creationId xmlns:a16="http://schemas.microsoft.com/office/drawing/2014/main" id="{228CDB75-2BDF-E89F-3BB2-1B3164D64730}"/>
              </a:ext>
            </a:extLst>
          </p:cNvPr>
          <p:cNvGraphicFramePr>
            <a:graphicFrameLocks noGrp="1"/>
          </p:cNvGraphicFramePr>
          <p:nvPr>
            <p:ph idx="1"/>
            <p:extLst>
              <p:ext uri="{D42A27DB-BD31-4B8C-83A1-F6EECF244321}">
                <p14:modId xmlns:p14="http://schemas.microsoft.com/office/powerpoint/2010/main" val="2075450521"/>
              </p:ext>
            </p:extLst>
          </p:nvPr>
        </p:nvGraphicFramePr>
        <p:xfrm>
          <a:off x="5506461" y="1172818"/>
          <a:ext cx="5826453" cy="4686646"/>
        </p:xfrm>
        <a:graphic>
          <a:graphicData uri="http://schemas.openxmlformats.org/drawingml/2006/table">
            <a:tbl>
              <a:tblPr firstRow="1" firstCol="1" bandRow="1">
                <a:tableStyleId>{69012ECD-51FC-41F1-AA8D-1B2483CD663E}</a:tableStyleId>
              </a:tblPr>
              <a:tblGrid>
                <a:gridCol w="5826453">
                  <a:extLst>
                    <a:ext uri="{9D8B030D-6E8A-4147-A177-3AD203B41FA5}">
                      <a16:colId xmlns:a16="http://schemas.microsoft.com/office/drawing/2014/main" val="2658358013"/>
                    </a:ext>
                  </a:extLst>
                </a:gridCol>
              </a:tblGrid>
              <a:tr h="937329">
                <a:tc>
                  <a:txBody>
                    <a:bodyPr/>
                    <a:lstStyle/>
                    <a:p>
                      <a:pPr marL="0" lvl="0" indent="0" rtl="0">
                        <a:buFont typeface="+mj-lt"/>
                        <a:buNone/>
                      </a:pPr>
                      <a:r>
                        <a:rPr lang="en-GB"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What are service user experiences of the different treatment pathways, for example, serial vs parallel treatment?</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74787" marR="74787" marT="0" marB="0"/>
                </a:tc>
                <a:extLst>
                  <a:ext uri="{0D108BD9-81ED-4DB2-BD59-A6C34878D82A}">
                    <a16:rowId xmlns:a16="http://schemas.microsoft.com/office/drawing/2014/main" val="527153688"/>
                  </a:ext>
                </a:extLst>
              </a:tr>
              <a:tr h="638182">
                <a:tc>
                  <a:txBody>
                    <a:bodyPr/>
                    <a:lstStyle/>
                    <a:p>
                      <a:pPr marL="0" lvl="0" indent="0" rtl="0">
                        <a:buFont typeface="+mj-lt"/>
                        <a:buNone/>
                      </a:pPr>
                      <a:r>
                        <a:rPr lang="en-GB"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How can we involve people with co-occurring problems who aren’t accessing services in research?</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74787" marR="74787" marT="0" marB="0"/>
                </a:tc>
                <a:extLst>
                  <a:ext uri="{0D108BD9-81ED-4DB2-BD59-A6C34878D82A}">
                    <a16:rowId xmlns:a16="http://schemas.microsoft.com/office/drawing/2014/main" val="3289239573"/>
                  </a:ext>
                </a:extLst>
              </a:tr>
              <a:tr h="1236477">
                <a:tc>
                  <a:txBody>
                    <a:bodyPr/>
                    <a:lstStyle/>
                    <a:p>
                      <a:pPr marL="0" lvl="0" indent="0" rtl="0">
                        <a:buFont typeface="+mj-lt"/>
                        <a:buNone/>
                      </a:pPr>
                      <a:r>
                        <a:rPr lang="en-GB"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Is social prescribing (i.e. referring people to community groups and activities) helpful to people who have co-occurring mental health and alcohol problems?</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74787" marR="74787" marT="0" marB="0"/>
                </a:tc>
                <a:extLst>
                  <a:ext uri="{0D108BD9-81ED-4DB2-BD59-A6C34878D82A}">
                    <a16:rowId xmlns:a16="http://schemas.microsoft.com/office/drawing/2014/main" val="47726694"/>
                  </a:ext>
                </a:extLst>
              </a:tr>
              <a:tr h="937329">
                <a:tc>
                  <a:txBody>
                    <a:bodyPr/>
                    <a:lstStyle/>
                    <a:p>
                      <a:pPr marL="0" lvl="0" indent="0" rtl="0">
                        <a:buFont typeface="+mj-lt"/>
                        <a:buNone/>
                      </a:pPr>
                      <a:r>
                        <a:rPr lang="en-GB"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What are the skills and training needs of people working in mental health and alcohol services to support people with co-occurring problems?</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74787" marR="74787" marT="0" marB="0"/>
                </a:tc>
                <a:extLst>
                  <a:ext uri="{0D108BD9-81ED-4DB2-BD59-A6C34878D82A}">
                    <a16:rowId xmlns:a16="http://schemas.microsoft.com/office/drawing/2014/main" val="270087952"/>
                  </a:ext>
                </a:extLst>
              </a:tr>
              <a:tr h="937329">
                <a:tc>
                  <a:txBody>
                    <a:bodyPr/>
                    <a:lstStyle/>
                    <a:p>
                      <a:pPr marL="0" lvl="0" indent="0" rtl="0">
                        <a:buFont typeface="+mj-lt"/>
                        <a:buNone/>
                      </a:pPr>
                      <a:r>
                        <a:rPr lang="en-GB"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How can we involve groups who may be less likely to access treatment in research, e.g. people from ethnic minority groups?</a:t>
                      </a:r>
                      <a:endParaRPr lang="en-GB" sz="2000" b="0" dirty="0">
                        <a:effectLst/>
                        <a:latin typeface="Calibri" panose="020F0502020204030204" pitchFamily="34" charset="0"/>
                        <a:ea typeface="Calibri" panose="020F0502020204030204" pitchFamily="34" charset="0"/>
                        <a:cs typeface="Arial" panose="020B0604020202020204" pitchFamily="34" charset="0"/>
                      </a:endParaRPr>
                    </a:p>
                  </a:txBody>
                  <a:tcPr marL="74787" marR="74787" marT="0" marB="0"/>
                </a:tc>
                <a:extLst>
                  <a:ext uri="{0D108BD9-81ED-4DB2-BD59-A6C34878D82A}">
                    <a16:rowId xmlns:a16="http://schemas.microsoft.com/office/drawing/2014/main" val="1973778411"/>
                  </a:ext>
                </a:extLst>
              </a:tr>
            </a:tbl>
          </a:graphicData>
        </a:graphic>
      </p:graphicFrame>
    </p:spTree>
    <p:extLst>
      <p:ext uri="{BB962C8B-B14F-4D97-AF65-F5344CB8AC3E}">
        <p14:creationId xmlns:p14="http://schemas.microsoft.com/office/powerpoint/2010/main" val="33639623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45D856E-612F-B761-9187-2CA9BB6EB639}"/>
              </a:ext>
            </a:extLst>
          </p:cNvPr>
          <p:cNvSpPr>
            <a:spLocks noGrp="1"/>
          </p:cNvSpPr>
          <p:nvPr>
            <p:ph type="title"/>
          </p:nvPr>
        </p:nvSpPr>
        <p:spPr>
          <a:xfrm>
            <a:off x="1098468" y="885651"/>
            <a:ext cx="3229803" cy="4624603"/>
          </a:xfrm>
        </p:spPr>
        <p:txBody>
          <a:bodyPr>
            <a:normAutofit/>
          </a:bodyPr>
          <a:lstStyle/>
          <a:p>
            <a:r>
              <a:rPr lang="en-GB">
                <a:solidFill>
                  <a:srgbClr val="FFFFFF"/>
                </a:solidFill>
              </a:rPr>
              <a:t>Conclusions</a:t>
            </a:r>
          </a:p>
        </p:txBody>
      </p:sp>
      <p:sp>
        <p:nvSpPr>
          <p:cNvPr id="3" name="Content Placeholder 2">
            <a:extLst>
              <a:ext uri="{FF2B5EF4-FFF2-40B4-BE49-F238E27FC236}">
                <a16:creationId xmlns:a16="http://schemas.microsoft.com/office/drawing/2014/main" id="{C3A63F6C-7ED2-7B28-9EAF-7F6048ED1886}"/>
              </a:ext>
            </a:extLst>
          </p:cNvPr>
          <p:cNvSpPr>
            <a:spLocks noGrp="1"/>
          </p:cNvSpPr>
          <p:nvPr>
            <p:ph idx="1"/>
          </p:nvPr>
        </p:nvSpPr>
        <p:spPr>
          <a:xfrm>
            <a:off x="5020589" y="1016200"/>
            <a:ext cx="6525220" cy="4616849"/>
          </a:xfrm>
        </p:spPr>
        <p:txBody>
          <a:bodyPr anchor="ctr">
            <a:normAutofit lnSpcReduction="10000"/>
          </a:bodyPr>
          <a:lstStyle/>
          <a:p>
            <a:r>
              <a:rPr lang="en-GB" sz="2200" dirty="0">
                <a:effectLst/>
                <a:latin typeface="Calibri" panose="020F0502020204030204" pitchFamily="34" charset="0"/>
                <a:ea typeface="Calibri" panose="020F0502020204030204" pitchFamily="34" charset="0"/>
                <a:cs typeface="Arial" panose="020B0604020202020204" pitchFamily="34" charset="0"/>
              </a:rPr>
              <a:t>Public involvement in this research provided valuable insight into different treatment pathways.</a:t>
            </a:r>
          </a:p>
          <a:p>
            <a:endParaRPr lang="en-GB" sz="2200" dirty="0">
              <a:latin typeface="Calibri" panose="020F0502020204030204" pitchFamily="34" charset="0"/>
              <a:ea typeface="Calibri" panose="020F0502020204030204" pitchFamily="34" charset="0"/>
              <a:cs typeface="Arial" panose="020B0604020202020204" pitchFamily="34" charset="0"/>
            </a:endParaRPr>
          </a:p>
          <a:p>
            <a:r>
              <a:rPr lang="en-GB" sz="2200" dirty="0">
                <a:effectLst/>
                <a:latin typeface="Calibri" panose="020F0502020204030204" pitchFamily="34" charset="0"/>
                <a:ea typeface="Calibri" panose="020F0502020204030204" pitchFamily="34" charset="0"/>
                <a:cs typeface="Arial" panose="020B0604020202020204" pitchFamily="34" charset="0"/>
              </a:rPr>
              <a:t>Findings suggested that serial treatment (alcohol followed by mental health) was the most common, but this</a:t>
            </a:r>
            <a:r>
              <a:rPr lang="en-US" sz="2200" dirty="0">
                <a:effectLst/>
                <a:latin typeface="Calibri" panose="020F0502020204030204" pitchFamily="34" charset="0"/>
                <a:ea typeface="Calibri" panose="020F0502020204030204" pitchFamily="34" charset="0"/>
                <a:cs typeface="Calibri" panose="020F0502020204030204" pitchFamily="34" charset="0"/>
              </a:rPr>
              <a:t> may not always be the most appropriate</a:t>
            </a:r>
            <a:r>
              <a:rPr lang="en-GB" sz="2200" dirty="0">
                <a:effectLst/>
                <a:latin typeface="Calibri" panose="020F0502020204030204" pitchFamily="34" charset="0"/>
                <a:ea typeface="Calibri" panose="020F0502020204030204" pitchFamily="34" charset="0"/>
                <a:cs typeface="Arial" panose="020B0604020202020204" pitchFamily="34" charset="0"/>
              </a:rPr>
              <a:t>. </a:t>
            </a:r>
          </a:p>
          <a:p>
            <a:endParaRPr lang="en-GB" sz="2200" dirty="0">
              <a:latin typeface="Calibri" panose="020F0502020204030204" pitchFamily="34" charset="0"/>
              <a:ea typeface="Calibri" panose="020F0502020204030204" pitchFamily="34" charset="0"/>
              <a:cs typeface="Arial" panose="020B0604020202020204" pitchFamily="34" charset="0"/>
            </a:endParaRPr>
          </a:p>
          <a:p>
            <a:r>
              <a:rPr lang="en-GB" sz="2200" dirty="0">
                <a:effectLst/>
                <a:latin typeface="Calibri" panose="020F0502020204030204" pitchFamily="34" charset="0"/>
                <a:ea typeface="Calibri" panose="020F0502020204030204" pitchFamily="34" charset="0"/>
                <a:cs typeface="Arial" panose="020B0604020202020204" pitchFamily="34" charset="0"/>
              </a:rPr>
              <a:t>Future research priorities for this field were identified, highlighting the importance of family members and carers and understanding where people first present for treatment.</a:t>
            </a:r>
          </a:p>
          <a:p>
            <a:endParaRPr lang="en-GB" sz="2200" dirty="0">
              <a:effectLst/>
              <a:latin typeface="Calibri" panose="020F0502020204030204" pitchFamily="34" charset="0"/>
              <a:ea typeface="Calibri" panose="020F0502020204030204" pitchFamily="34" charset="0"/>
              <a:cs typeface="Arial" panose="020B0604020202020204" pitchFamily="34" charset="0"/>
            </a:endParaRPr>
          </a:p>
          <a:p>
            <a:r>
              <a:rPr lang="en-GB" sz="2200" dirty="0">
                <a:effectLst/>
                <a:latin typeface="Calibri" panose="020F0502020204030204" pitchFamily="34" charset="0"/>
                <a:ea typeface="Calibri" panose="020F0502020204030204" pitchFamily="34" charset="0"/>
                <a:cs typeface="Arial" panose="020B0604020202020204" pitchFamily="34" charset="0"/>
              </a:rPr>
              <a:t>This process showed that it is possible to undertake priority setting activities within a short timeframe.</a:t>
            </a:r>
          </a:p>
          <a:p>
            <a:endParaRPr lang="en-GB" sz="2200" dirty="0"/>
          </a:p>
        </p:txBody>
      </p:sp>
    </p:spTree>
    <p:extLst>
      <p:ext uri="{BB962C8B-B14F-4D97-AF65-F5344CB8AC3E}">
        <p14:creationId xmlns:p14="http://schemas.microsoft.com/office/powerpoint/2010/main" val="232559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345D856E-612F-B761-9187-2CA9BB6EB639}"/>
              </a:ext>
            </a:extLst>
          </p:cNvPr>
          <p:cNvSpPr>
            <a:spLocks noGrp="1"/>
          </p:cNvSpPr>
          <p:nvPr>
            <p:ph type="title"/>
          </p:nvPr>
        </p:nvSpPr>
        <p:spPr>
          <a:xfrm>
            <a:off x="1098468" y="885651"/>
            <a:ext cx="3229803" cy="4624603"/>
          </a:xfrm>
        </p:spPr>
        <p:txBody>
          <a:bodyPr>
            <a:normAutofit/>
          </a:bodyPr>
          <a:lstStyle/>
          <a:p>
            <a:r>
              <a:rPr lang="en-GB" sz="4400" dirty="0">
                <a:solidFill>
                  <a:srgbClr val="FFFFFF"/>
                </a:solidFill>
              </a:rPr>
              <a:t>Next steps and implications</a:t>
            </a:r>
            <a:endParaRPr lang="en-GB" dirty="0">
              <a:solidFill>
                <a:srgbClr val="FFFFFF"/>
              </a:solidFill>
            </a:endParaRPr>
          </a:p>
        </p:txBody>
      </p:sp>
      <p:sp>
        <p:nvSpPr>
          <p:cNvPr id="3" name="Content Placeholder 2">
            <a:extLst>
              <a:ext uri="{FF2B5EF4-FFF2-40B4-BE49-F238E27FC236}">
                <a16:creationId xmlns:a16="http://schemas.microsoft.com/office/drawing/2014/main" id="{C3A63F6C-7ED2-7B28-9EAF-7F6048ED1886}"/>
              </a:ext>
            </a:extLst>
          </p:cNvPr>
          <p:cNvSpPr>
            <a:spLocks noGrp="1"/>
          </p:cNvSpPr>
          <p:nvPr>
            <p:ph idx="1"/>
          </p:nvPr>
        </p:nvSpPr>
        <p:spPr>
          <a:xfrm>
            <a:off x="4978708" y="885651"/>
            <a:ext cx="6525220" cy="5145201"/>
          </a:xfrm>
        </p:spPr>
        <p:txBody>
          <a:bodyPr anchor="ctr">
            <a:noAutofit/>
          </a:bodyPr>
          <a:lstStyle/>
          <a:p>
            <a:r>
              <a:rPr lang="en-GB" sz="1800" dirty="0"/>
              <a:t>We are working with Phil to disseminate the images summarising the treatment pathways around third sector and community organisations.</a:t>
            </a:r>
          </a:p>
          <a:p>
            <a:endParaRPr lang="en-GB" sz="800" dirty="0"/>
          </a:p>
          <a:p>
            <a:r>
              <a:rPr lang="en-GB" sz="1800" dirty="0"/>
              <a:t>Joint presentation submitted to the UK Society for Behavioural Medicine conference in Birmingham.</a:t>
            </a:r>
          </a:p>
          <a:p>
            <a:endParaRPr lang="en-GB" sz="800" dirty="0"/>
          </a:p>
          <a:p>
            <a:r>
              <a:rPr lang="en-GB" sz="1800" dirty="0"/>
              <a:t>We have been funded by the NIHR to undertake a Programme Development Grant on ‘Improving treatment pathways for people with co-occurring MH and AUDs’</a:t>
            </a:r>
          </a:p>
          <a:p>
            <a:pPr lvl="1"/>
            <a:r>
              <a:rPr lang="en-GB" sz="1800" dirty="0"/>
              <a:t>Phil is PPI lead on this project</a:t>
            </a:r>
          </a:p>
          <a:p>
            <a:pPr lvl="1"/>
            <a:r>
              <a:rPr lang="en-GB" sz="1800" dirty="0"/>
              <a:t>The findings from these workshop will strongly feed into this work.</a:t>
            </a:r>
          </a:p>
          <a:p>
            <a:pPr lvl="1"/>
            <a:endParaRPr lang="en-GB" sz="800" dirty="0"/>
          </a:p>
          <a:p>
            <a:r>
              <a:rPr lang="en-GB" sz="1800" dirty="0"/>
              <a:t>Our long-term plans are to inform the development of updated public health/clinical recommendations and to develop guidance for service users and their families.</a:t>
            </a:r>
          </a:p>
          <a:p>
            <a:endParaRPr lang="en-GB" sz="800" dirty="0"/>
          </a:p>
          <a:p>
            <a:r>
              <a:rPr lang="en-GB" sz="1800" dirty="0"/>
              <a:t>It is important that any new recommendations consider the type of treatment pathways that are typically delivered.</a:t>
            </a:r>
          </a:p>
        </p:txBody>
      </p:sp>
    </p:spTree>
    <p:extLst>
      <p:ext uri="{BB962C8B-B14F-4D97-AF65-F5344CB8AC3E}">
        <p14:creationId xmlns:p14="http://schemas.microsoft.com/office/powerpoint/2010/main" val="3679981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D7EA1A-E68D-A4DF-6093-0CC96BDE9BCA}"/>
              </a:ext>
            </a:extLst>
          </p:cNvPr>
          <p:cNvSpPr txBox="1"/>
          <p:nvPr/>
        </p:nvSpPr>
        <p:spPr>
          <a:xfrm>
            <a:off x="680779" y="1702021"/>
            <a:ext cx="10682910" cy="2308324"/>
          </a:xfrm>
          <a:prstGeom prst="rect">
            <a:avLst/>
          </a:prstGeom>
          <a:noFill/>
        </p:spPr>
        <p:txBody>
          <a:bodyPr wrap="square">
            <a:spAutoFit/>
          </a:bodyPr>
          <a:lstStyle/>
          <a:p>
            <a:pPr algn="just"/>
            <a:r>
              <a:rPr lang="en-GB" b="1" dirty="0"/>
              <a:t>Thank you to the </a:t>
            </a:r>
            <a:r>
              <a:rPr lang="en-GB" b="1" u="sng" dirty="0"/>
              <a:t>NIHR Three Schools' Mental Health Research Programme</a:t>
            </a:r>
            <a:r>
              <a:rPr lang="en-GB" b="1" dirty="0"/>
              <a:t> for funding these workshops and to the following organisations who have supported this work:</a:t>
            </a:r>
          </a:p>
          <a:p>
            <a:pPr algn="just"/>
            <a:endParaRPr lang="en-GB" b="1" dirty="0"/>
          </a:p>
          <a:p>
            <a:pPr marL="285750" indent="-285750" algn="just">
              <a:buFont typeface="Arial" panose="020B0604020202020204" pitchFamily="34" charset="0"/>
              <a:buChar char="•"/>
            </a:pPr>
            <a:r>
              <a:rPr lang="en-GB" dirty="0"/>
              <a:t>Expert Citizens</a:t>
            </a:r>
          </a:p>
          <a:p>
            <a:pPr marL="285750" indent="-285750" algn="just">
              <a:buFont typeface="Arial" panose="020B0604020202020204" pitchFamily="34" charset="0"/>
              <a:buChar char="•"/>
            </a:pPr>
            <a:r>
              <a:rPr lang="en-GB" dirty="0"/>
              <a:t>Change Grow Live</a:t>
            </a:r>
          </a:p>
          <a:p>
            <a:pPr marL="285750" indent="-285750" algn="just">
              <a:buFont typeface="Arial" panose="020B0604020202020204" pitchFamily="34" charset="0"/>
              <a:buChar char="•"/>
            </a:pPr>
            <a:r>
              <a:rPr lang="en-GB" dirty="0"/>
              <a:t>Mersey Care NHS Foundation Trust</a:t>
            </a:r>
          </a:p>
          <a:p>
            <a:pPr marL="285750" indent="-285750" algn="just">
              <a:buFont typeface="Arial" panose="020B0604020202020204" pitchFamily="34" charset="0"/>
              <a:buChar char="•"/>
            </a:pPr>
            <a:r>
              <a:rPr lang="en-GB" dirty="0"/>
              <a:t>Empowerment Charity</a:t>
            </a:r>
          </a:p>
          <a:p>
            <a:pPr marL="285750" indent="-285750" algn="just">
              <a:buFont typeface="Arial" panose="020B0604020202020204" pitchFamily="34" charset="0"/>
              <a:buChar char="•"/>
            </a:pPr>
            <a:r>
              <a:rPr lang="en-GB" dirty="0"/>
              <a:t>Champs Public Health Collaborative </a:t>
            </a:r>
          </a:p>
        </p:txBody>
      </p:sp>
      <p:sp>
        <p:nvSpPr>
          <p:cNvPr id="10" name="Text Placeholder 8">
            <a:extLst>
              <a:ext uri="{FF2B5EF4-FFF2-40B4-BE49-F238E27FC236}">
                <a16:creationId xmlns:a16="http://schemas.microsoft.com/office/drawing/2014/main" id="{E32BE95B-7C1D-BA59-E953-FEA865FB7E4C}"/>
              </a:ext>
            </a:extLst>
          </p:cNvPr>
          <p:cNvSpPr txBox="1">
            <a:spLocks/>
          </p:cNvSpPr>
          <p:nvPr/>
        </p:nvSpPr>
        <p:spPr>
          <a:xfrm>
            <a:off x="680779" y="3922063"/>
            <a:ext cx="7206744" cy="1732547"/>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Please contact us if you want to know more about this work or have any suggestions: </a:t>
            </a:r>
          </a:p>
          <a:p>
            <a:pPr marL="0" indent="0">
              <a:buNone/>
            </a:pPr>
            <a:r>
              <a:rPr lang="en-US" sz="1800" dirty="0"/>
              <a:t>Email: </a:t>
            </a:r>
            <a:r>
              <a:rPr lang="en-US" sz="1800" dirty="0">
                <a:hlinkClick r:id="rId2"/>
              </a:rPr>
              <a:t>l.goodwin1@lancaster.ac.uk</a:t>
            </a:r>
            <a:r>
              <a:rPr lang="en-US" sz="1800" dirty="0"/>
              <a:t> or </a:t>
            </a:r>
            <a:r>
              <a:rPr lang="en-US" sz="1800" dirty="0">
                <a:hlinkClick r:id="rId3"/>
              </a:rPr>
              <a:t>volunteer@expertcitizens.org.uk</a:t>
            </a:r>
            <a:endParaRPr lang="en-US" sz="1800" dirty="0"/>
          </a:p>
        </p:txBody>
      </p:sp>
      <p:pic>
        <p:nvPicPr>
          <p:cNvPr id="11" name="Content Placeholder 4">
            <a:extLst>
              <a:ext uri="{FF2B5EF4-FFF2-40B4-BE49-F238E27FC236}">
                <a16:creationId xmlns:a16="http://schemas.microsoft.com/office/drawing/2014/main" id="{CB4E0E08-A86E-3AE6-19BF-F7E7479D1C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4778" b="-26196"/>
          <a:stretch/>
        </p:blipFill>
        <p:spPr>
          <a:xfrm>
            <a:off x="765013" y="5446580"/>
            <a:ext cx="2424917" cy="416060"/>
          </a:xfrm>
          <a:prstGeom prst="rect">
            <a:avLst/>
          </a:prstGeom>
        </p:spPr>
      </p:pic>
      <p:pic>
        <p:nvPicPr>
          <p:cNvPr id="6" name="Picture 6">
            <a:extLst>
              <a:ext uri="{FF2B5EF4-FFF2-40B4-BE49-F238E27FC236}">
                <a16:creationId xmlns:a16="http://schemas.microsoft.com/office/drawing/2014/main" id="{6B4BA3AD-4076-E235-2EF3-F353B83F719E}"/>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rot="21600000">
            <a:off x="8029803" y="3198611"/>
            <a:ext cx="3333886" cy="2664029"/>
          </a:xfrm>
          <a:prstGeom prst="rect">
            <a:avLst/>
          </a:prstGeom>
        </p:spPr>
      </p:pic>
      <p:pic>
        <p:nvPicPr>
          <p:cNvPr id="1026" name="Picture 2">
            <a:extLst>
              <a:ext uri="{FF2B5EF4-FFF2-40B4-BE49-F238E27FC236}">
                <a16:creationId xmlns:a16="http://schemas.microsoft.com/office/drawing/2014/main" id="{E19AA7B4-00EA-63C2-6D4C-9CDE5916DD4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35786" y="254345"/>
            <a:ext cx="9124390" cy="9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39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45A5-B2DE-9844-13EB-0AAA08926BFA}"/>
              </a:ext>
            </a:extLst>
          </p:cNvPr>
          <p:cNvSpPr>
            <a:spLocks noGrp="1"/>
          </p:cNvSpPr>
          <p:nvPr>
            <p:ph type="title"/>
          </p:nvPr>
        </p:nvSpPr>
        <p:spPr>
          <a:xfrm>
            <a:off x="841248" y="256032"/>
            <a:ext cx="10506456" cy="1014984"/>
          </a:xfrm>
        </p:spPr>
        <p:txBody>
          <a:bodyPr anchor="b">
            <a:normAutofit/>
          </a:bodyPr>
          <a:lstStyle/>
          <a:p>
            <a:r>
              <a:rPr lang="en-GB" sz="3100"/>
              <a:t>Common mental health problems and alcohol use (APMS)</a:t>
            </a:r>
          </a:p>
        </p:txBody>
      </p:sp>
      <p:graphicFrame>
        <p:nvGraphicFramePr>
          <p:cNvPr id="4" name="Content Placeholder 3">
            <a:extLst>
              <a:ext uri="{FF2B5EF4-FFF2-40B4-BE49-F238E27FC236}">
                <a16:creationId xmlns:a16="http://schemas.microsoft.com/office/drawing/2014/main" id="{CA101891-0523-4C48-A869-768FC7DE86FB}"/>
              </a:ext>
            </a:extLst>
          </p:cNvPr>
          <p:cNvGraphicFramePr>
            <a:graphicFrameLocks noGrp="1"/>
          </p:cNvGraphicFramePr>
          <p:nvPr>
            <p:ph idx="1"/>
          </p:nvPr>
        </p:nvGraphicFramePr>
        <p:xfrm>
          <a:off x="2254928" y="1713723"/>
          <a:ext cx="9196526" cy="42766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F6BA32E-3349-B8DF-63A1-E93018F15E8C}"/>
              </a:ext>
            </a:extLst>
          </p:cNvPr>
          <p:cNvSpPr txBox="1"/>
          <p:nvPr/>
        </p:nvSpPr>
        <p:spPr>
          <a:xfrm>
            <a:off x="443882" y="2844523"/>
            <a:ext cx="1633491" cy="2246769"/>
          </a:xfrm>
          <a:prstGeom prst="rect">
            <a:avLst/>
          </a:prstGeom>
          <a:noFill/>
        </p:spPr>
        <p:txBody>
          <a:bodyPr wrap="square" rtlCol="0">
            <a:spAutoFit/>
          </a:bodyPr>
          <a:lstStyle/>
          <a:p>
            <a:r>
              <a:rPr lang="en-GB" sz="1400" b="0" i="0" dirty="0">
                <a:solidFill>
                  <a:srgbClr val="2E2E2E"/>
                </a:solidFill>
                <a:effectLst/>
              </a:rPr>
              <a:t>Adjusted for gender, age, marital status, ethnicity, having children in the household, occupational grade, education and housing tenure</a:t>
            </a:r>
            <a:endParaRPr lang="en-GB" sz="1400" dirty="0"/>
          </a:p>
        </p:txBody>
      </p:sp>
      <p:sp>
        <p:nvSpPr>
          <p:cNvPr id="8" name="TextBox 7">
            <a:extLst>
              <a:ext uri="{FF2B5EF4-FFF2-40B4-BE49-F238E27FC236}">
                <a16:creationId xmlns:a16="http://schemas.microsoft.com/office/drawing/2014/main" id="{213DDC3A-EF59-F7A7-0A2B-E3ACD9A063F6}"/>
              </a:ext>
            </a:extLst>
          </p:cNvPr>
          <p:cNvSpPr txBox="1"/>
          <p:nvPr/>
        </p:nvSpPr>
        <p:spPr>
          <a:xfrm>
            <a:off x="443882" y="6109922"/>
            <a:ext cx="11040534" cy="646331"/>
          </a:xfrm>
          <a:prstGeom prst="rect">
            <a:avLst/>
          </a:prstGeom>
          <a:noFill/>
        </p:spPr>
        <p:txBody>
          <a:bodyPr wrap="square" rtlCol="0">
            <a:spAutoFit/>
          </a:bodyPr>
          <a:lstStyle/>
          <a:p>
            <a:r>
              <a:rPr lang="en-GB" sz="1200" dirty="0"/>
              <a:t>Puddephatt, J. A., Jones, A., Gage, S. H., Fear, N. T., Field, M., McManus, S., McBride, O., &amp; Goodwin, L. (2021). Associations of alcohol use, mental health and socioeconomic status in England: Findings from a representative population survey. Drug and alcohol dependence, 219, 108463. https://doi.org/10.1016/j.drugalcdep.2020.108463</a:t>
            </a:r>
          </a:p>
        </p:txBody>
      </p:sp>
    </p:spTree>
    <p:extLst>
      <p:ext uri="{BB962C8B-B14F-4D97-AF65-F5344CB8AC3E}">
        <p14:creationId xmlns:p14="http://schemas.microsoft.com/office/powerpoint/2010/main" val="296534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45A5-B2DE-9844-13EB-0AAA08926BFA}"/>
              </a:ext>
            </a:extLst>
          </p:cNvPr>
          <p:cNvSpPr>
            <a:spLocks noGrp="1"/>
          </p:cNvSpPr>
          <p:nvPr>
            <p:ph type="title"/>
          </p:nvPr>
        </p:nvSpPr>
        <p:spPr>
          <a:xfrm>
            <a:off x="841248" y="685800"/>
            <a:ext cx="10506456" cy="1157005"/>
          </a:xfrm>
        </p:spPr>
        <p:txBody>
          <a:bodyPr anchor="b">
            <a:normAutofit/>
          </a:bodyPr>
          <a:lstStyle/>
          <a:p>
            <a:r>
              <a:rPr lang="en-GB" sz="3700"/>
              <a:t>Severe mental health problems and alcohol use (APMS)</a:t>
            </a:r>
          </a:p>
        </p:txBody>
      </p:sp>
      <p:graphicFrame>
        <p:nvGraphicFramePr>
          <p:cNvPr id="7" name="Content Placeholder 3">
            <a:extLst>
              <a:ext uri="{FF2B5EF4-FFF2-40B4-BE49-F238E27FC236}">
                <a16:creationId xmlns:a16="http://schemas.microsoft.com/office/drawing/2014/main" id="{0A137CBA-CC63-4023-858D-A12D6B279C75}"/>
              </a:ext>
            </a:extLst>
          </p:cNvPr>
          <p:cNvGraphicFramePr>
            <a:graphicFrameLocks noGrp="1"/>
          </p:cNvGraphicFramePr>
          <p:nvPr>
            <p:ph idx="1"/>
          </p:nvPr>
        </p:nvGraphicFramePr>
        <p:xfrm>
          <a:off x="2107056" y="2449457"/>
          <a:ext cx="9240648" cy="37227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15EB2A8-EF6E-9F1F-1119-BD6BEB2BE626}"/>
              </a:ext>
            </a:extLst>
          </p:cNvPr>
          <p:cNvSpPr txBox="1"/>
          <p:nvPr/>
        </p:nvSpPr>
        <p:spPr>
          <a:xfrm>
            <a:off x="470517" y="2952083"/>
            <a:ext cx="1633491" cy="2246769"/>
          </a:xfrm>
          <a:prstGeom prst="rect">
            <a:avLst/>
          </a:prstGeom>
          <a:noFill/>
        </p:spPr>
        <p:txBody>
          <a:bodyPr wrap="square" rtlCol="0">
            <a:spAutoFit/>
          </a:bodyPr>
          <a:lstStyle/>
          <a:p>
            <a:r>
              <a:rPr lang="en-GB" sz="1400" b="0" i="0" dirty="0">
                <a:solidFill>
                  <a:srgbClr val="2E2E2E"/>
                </a:solidFill>
                <a:effectLst/>
              </a:rPr>
              <a:t>Adjusted for gender, age, marital status, ethnicity, having children in the household, occupational grade, education and housing tenure</a:t>
            </a:r>
            <a:endParaRPr lang="en-GB" sz="1400" dirty="0"/>
          </a:p>
        </p:txBody>
      </p:sp>
    </p:spTree>
    <p:extLst>
      <p:ext uri="{BB962C8B-B14F-4D97-AF65-F5344CB8AC3E}">
        <p14:creationId xmlns:p14="http://schemas.microsoft.com/office/powerpoint/2010/main" val="129954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5C2E-0310-D787-D8A6-3FCC6B965BDC}"/>
              </a:ext>
            </a:extLst>
          </p:cNvPr>
          <p:cNvSpPr>
            <a:spLocks noGrp="1"/>
          </p:cNvSpPr>
          <p:nvPr>
            <p:ph type="title"/>
          </p:nvPr>
        </p:nvSpPr>
        <p:spPr>
          <a:xfrm>
            <a:off x="838199" y="564211"/>
            <a:ext cx="4571999" cy="944078"/>
          </a:xfrm>
        </p:spPr>
        <p:txBody>
          <a:bodyPr anchor="b">
            <a:normAutofit fontScale="90000"/>
          </a:bodyPr>
          <a:lstStyle/>
          <a:p>
            <a:r>
              <a:rPr lang="en-GB" sz="3600" dirty="0"/>
              <a:t>What is the direction of the association?</a:t>
            </a:r>
          </a:p>
        </p:txBody>
      </p:sp>
      <p:sp>
        <p:nvSpPr>
          <p:cNvPr id="3" name="Content Placeholder 2">
            <a:extLst>
              <a:ext uri="{FF2B5EF4-FFF2-40B4-BE49-F238E27FC236}">
                <a16:creationId xmlns:a16="http://schemas.microsoft.com/office/drawing/2014/main" id="{2E10666D-17EA-D5A2-8351-05E3FD4E1B5A}"/>
              </a:ext>
            </a:extLst>
          </p:cNvPr>
          <p:cNvSpPr>
            <a:spLocks noGrp="1"/>
          </p:cNvSpPr>
          <p:nvPr>
            <p:ph idx="1"/>
          </p:nvPr>
        </p:nvSpPr>
        <p:spPr>
          <a:xfrm>
            <a:off x="838199" y="1677406"/>
            <a:ext cx="5062980" cy="4380071"/>
          </a:xfrm>
        </p:spPr>
        <p:txBody>
          <a:bodyPr>
            <a:noAutofit/>
          </a:bodyPr>
          <a:lstStyle/>
          <a:p>
            <a:pPr>
              <a:lnSpc>
                <a:spcPct val="100000"/>
              </a:lnSpc>
            </a:pPr>
            <a:r>
              <a:rPr lang="en-GB" sz="1500" dirty="0"/>
              <a:t>1. Alcohol use increases the risk of MH problems due to biological effects (e.g. through changes in metabolism or neurotransmitter function) or through the negative social effects of having an AUD</a:t>
            </a:r>
          </a:p>
          <a:p>
            <a:pPr>
              <a:lnSpc>
                <a:spcPct val="100000"/>
              </a:lnSpc>
            </a:pPr>
            <a:r>
              <a:rPr lang="en-GB" sz="1500" dirty="0"/>
              <a:t>2. Worsening MH results in an increase in alcohol use and risk of AUD through using alcohol to cope e.g. self-medication hypothesis</a:t>
            </a:r>
          </a:p>
          <a:p>
            <a:pPr>
              <a:lnSpc>
                <a:spcPct val="100000"/>
              </a:lnSpc>
            </a:pPr>
            <a:r>
              <a:rPr lang="en-GB" sz="1500" dirty="0"/>
              <a:t>3. There may be common risk factors for both e.g. exposure to traumatic events or childhood adverse events or genetic/environmental risks</a:t>
            </a:r>
          </a:p>
          <a:p>
            <a:pPr>
              <a:lnSpc>
                <a:spcPct val="100000"/>
              </a:lnSpc>
            </a:pPr>
            <a:endParaRPr lang="en-GB" sz="1500" dirty="0"/>
          </a:p>
          <a:p>
            <a:pPr>
              <a:lnSpc>
                <a:spcPct val="100000"/>
              </a:lnSpc>
            </a:pPr>
            <a:r>
              <a:rPr lang="en-GB" sz="1500" dirty="0"/>
              <a:t>Studies looking at directionality have found stronger evidence for an association from </a:t>
            </a:r>
          </a:p>
          <a:p>
            <a:pPr marL="0" indent="0">
              <a:lnSpc>
                <a:spcPct val="100000"/>
              </a:lnSpc>
              <a:buNone/>
            </a:pPr>
            <a:r>
              <a:rPr lang="en-GB" sz="1500" dirty="0"/>
              <a:t>	MH                     AUD </a:t>
            </a:r>
          </a:p>
          <a:p>
            <a:pPr marL="0" indent="0">
              <a:lnSpc>
                <a:spcPct val="100000"/>
              </a:lnSpc>
              <a:buNone/>
            </a:pPr>
            <a:r>
              <a:rPr lang="en-GB" sz="1500" dirty="0"/>
              <a:t>     (e.g. Bell &amp; Britton, 2014; Treur et al., 2021)</a:t>
            </a:r>
          </a:p>
        </p:txBody>
      </p:sp>
      <p:pic>
        <p:nvPicPr>
          <p:cNvPr id="5" name="Picture 4" descr="Smaller arrows pointing towards a bigger arrow">
            <a:extLst>
              <a:ext uri="{FF2B5EF4-FFF2-40B4-BE49-F238E27FC236}">
                <a16:creationId xmlns:a16="http://schemas.microsoft.com/office/drawing/2014/main" id="{2A0F2309-08A7-12FE-D047-B712A050E7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190488" y="566928"/>
            <a:ext cx="5157216" cy="5286197"/>
          </a:xfrm>
          <a:prstGeom prst="rect">
            <a:avLst/>
          </a:prstGeom>
        </p:spPr>
      </p:pic>
      <p:sp>
        <p:nvSpPr>
          <p:cNvPr id="4" name="Arrow: Right 3">
            <a:extLst>
              <a:ext uri="{FF2B5EF4-FFF2-40B4-BE49-F238E27FC236}">
                <a16:creationId xmlns:a16="http://schemas.microsoft.com/office/drawing/2014/main" id="{17DBC30C-BFD1-B811-2B6C-34583964DA31}"/>
              </a:ext>
            </a:extLst>
          </p:cNvPr>
          <p:cNvSpPr/>
          <p:nvPr/>
        </p:nvSpPr>
        <p:spPr>
          <a:xfrm>
            <a:off x="2413000" y="5297185"/>
            <a:ext cx="541867" cy="262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491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1">
            <a:extLst>
              <a:ext uri="{FF2B5EF4-FFF2-40B4-BE49-F238E27FC236}">
                <a16:creationId xmlns:a16="http://schemas.microsoft.com/office/drawing/2014/main" id="{960CD39D-11D3-4948-825B-36F701EA5848}"/>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mj-lt"/>
                <a:ea typeface="+mj-ea"/>
                <a:cs typeface="+mj-cs"/>
              </a:rPr>
              <a:t>Barriers to care</a:t>
            </a:r>
          </a:p>
        </p:txBody>
      </p:sp>
      <p:sp>
        <p:nvSpPr>
          <p:cNvPr id="3" name="Content Placeholder 2">
            <a:extLst>
              <a:ext uri="{FF2B5EF4-FFF2-40B4-BE49-F238E27FC236}">
                <a16:creationId xmlns:a16="http://schemas.microsoft.com/office/drawing/2014/main" id="{EB00CBF3-02CE-4217-9953-B4053899D269}"/>
              </a:ext>
            </a:extLst>
          </p:cNvPr>
          <p:cNvSpPr>
            <a:spLocks noGrp="1"/>
          </p:cNvSpPr>
          <p:nvPr>
            <p:ph idx="1"/>
          </p:nvPr>
        </p:nvSpPr>
        <p:spPr>
          <a:xfrm>
            <a:off x="4965431" y="2438400"/>
            <a:ext cx="6586489" cy="3870117"/>
          </a:xfrm>
        </p:spPr>
        <p:txBody>
          <a:bodyPr vert="horz" lIns="91440" tIns="45720" rIns="91440" bIns="45720" rtlCol="0">
            <a:normAutofit/>
          </a:bodyPr>
          <a:lstStyle/>
          <a:p>
            <a:r>
              <a:rPr lang="en-US" sz="1700" dirty="0"/>
              <a:t>Alcohol use can delay someone seeking help for a mental heath problem, due to them coping by ‘self medicating’</a:t>
            </a:r>
          </a:p>
          <a:p>
            <a:r>
              <a:rPr lang="en-US" sz="1700" dirty="0"/>
              <a:t>Alcohol use can provide a barrier to someone starting mental health treatment, if they don’t meet the eligibility criteria</a:t>
            </a:r>
          </a:p>
          <a:p>
            <a:pPr lvl="1"/>
            <a:r>
              <a:rPr lang="en-US" sz="1700" dirty="0"/>
              <a:t>Told to reduce drinking before they can be seen by services</a:t>
            </a:r>
          </a:p>
          <a:p>
            <a:r>
              <a:rPr lang="en-US" sz="1700" dirty="0"/>
              <a:t>Hazardous and harmful drinkers are more likely to drop out of IAPT services (Buckman et al., 2018)</a:t>
            </a:r>
          </a:p>
          <a:p>
            <a:pPr lvl="1"/>
            <a:r>
              <a:rPr lang="en-US" sz="1700" dirty="0"/>
              <a:t>Even though they have equal treatment outcomes if they adhere to treatment</a:t>
            </a:r>
          </a:p>
          <a:p>
            <a:r>
              <a:rPr lang="en-US" sz="1700" dirty="0"/>
              <a:t>Someone with serious mental health problems may not be seen by addiction services – if substance use is thought to be a consequence of their mental health problem/their needs are ‘too complex’</a:t>
            </a:r>
          </a:p>
        </p:txBody>
      </p:sp>
      <p:pic>
        <p:nvPicPr>
          <p:cNvPr id="8" name="Picture 7" descr="Person in therapy">
            <a:extLst>
              <a:ext uri="{FF2B5EF4-FFF2-40B4-BE49-F238E27FC236}">
                <a16:creationId xmlns:a16="http://schemas.microsoft.com/office/drawing/2014/main" id="{F11971AD-0697-49C2-80CF-72221D5110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257134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55E7F34-F879-4230-BACF-CAB78B07BE83}"/>
              </a:ext>
            </a:extLst>
          </p:cNvPr>
          <p:cNvGraphicFramePr/>
          <p:nvPr/>
        </p:nvGraphicFramePr>
        <p:xfrm>
          <a:off x="1420846" y="1425972"/>
          <a:ext cx="9809111" cy="4623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21">
            <a:extLst>
              <a:ext uri="{FF2B5EF4-FFF2-40B4-BE49-F238E27FC236}">
                <a16:creationId xmlns:a16="http://schemas.microsoft.com/office/drawing/2014/main" id="{99AA83EC-0FF5-474B-B6E1-49E80D58DA35}"/>
              </a:ext>
            </a:extLst>
          </p:cNvPr>
          <p:cNvSpPr txBox="1"/>
          <p:nvPr/>
        </p:nvSpPr>
        <p:spPr>
          <a:xfrm rot="21600000">
            <a:off x="725030" y="528994"/>
            <a:ext cx="11365320" cy="975360"/>
          </a:xfrm>
          <a:prstGeom prst="rect">
            <a:avLst/>
          </a:prstGeom>
        </p:spPr>
        <p:txBody>
          <a:bodyPr lIns="0" tIns="57600" rIns="0" bIns="0" rtlCol="0" anchor="t"/>
          <a:lstStyle/>
          <a:p>
            <a:pPr>
              <a:lnSpc>
                <a:spcPts val="3840"/>
              </a:lnSpc>
            </a:pPr>
            <a:r>
              <a:rPr lang="en-GB" sz="4400" b="1" dirty="0">
                <a:solidFill>
                  <a:srgbClr val="2F8889">
                    <a:alpha val="100000"/>
                  </a:srgbClr>
                </a:solidFill>
                <a:latin typeface="IBM Plex Sans"/>
              </a:rPr>
              <a:t>What are the different treatment models?</a:t>
            </a:r>
            <a:endParaRPr lang="en-US" sz="4400" b="1" dirty="0">
              <a:solidFill>
                <a:srgbClr val="2F8889">
                  <a:alpha val="100000"/>
                </a:srgbClr>
              </a:solidFill>
              <a:latin typeface="IBM Plex Sans"/>
            </a:endParaRPr>
          </a:p>
        </p:txBody>
      </p:sp>
    </p:spTree>
    <p:extLst>
      <p:ext uri="{BB962C8B-B14F-4D97-AF65-F5344CB8AC3E}">
        <p14:creationId xmlns:p14="http://schemas.microsoft.com/office/powerpoint/2010/main" val="110509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7CF6E-C666-49F9-AF33-4A7ED8DE1EBE}"/>
              </a:ext>
            </a:extLst>
          </p:cNvPr>
          <p:cNvSpPr>
            <a:spLocks noGrp="1"/>
          </p:cNvSpPr>
          <p:nvPr>
            <p:ph idx="1"/>
          </p:nvPr>
        </p:nvSpPr>
        <p:spPr>
          <a:xfrm>
            <a:off x="630935" y="2660904"/>
            <a:ext cx="7018093" cy="3547872"/>
          </a:xfrm>
        </p:spPr>
        <p:txBody>
          <a:bodyPr anchor="t">
            <a:normAutofit/>
          </a:bodyPr>
          <a:lstStyle/>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Everyone’s job </a:t>
            </a:r>
            <a:r>
              <a:rPr lang="en-GB" sz="2400" dirty="0">
                <a:effectLst/>
                <a:latin typeface="Calibri" panose="020F0502020204030204" pitchFamily="34" charset="0"/>
                <a:ea typeface="Calibri" panose="020F0502020204030204" pitchFamily="34" charset="0"/>
                <a:cs typeface="Times New Roman" panose="02020603050405020304" pitchFamily="18" charset="0"/>
              </a:rPr>
              <a:t>- Co-occurring conditions are the norm rather than the exception, and commissioners and providers of mental health and alcohol and drug use services have a joint responsibility to work collaboratively to meet the needs of people with co-occurring conditions.</a:t>
            </a:r>
          </a:p>
          <a:p>
            <a:pPr>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No wrong door </a:t>
            </a:r>
            <a:r>
              <a:rPr lang="en-GB" sz="2400" dirty="0">
                <a:effectLst/>
                <a:latin typeface="Calibri" panose="020F0502020204030204" pitchFamily="34" charset="0"/>
                <a:ea typeface="Calibri" panose="020F0502020204030204" pitchFamily="34" charset="0"/>
                <a:cs typeface="Times New Roman" panose="02020603050405020304" pitchFamily="18" charset="0"/>
              </a:rPr>
              <a:t>- Providers in alcohol and drug, mental health and other services have an open door policy for individuals with co-occurring conditions. </a:t>
            </a:r>
            <a:endParaRPr lang="en-GB" sz="2400" dirty="0"/>
          </a:p>
        </p:txBody>
      </p:sp>
      <p:pic>
        <p:nvPicPr>
          <p:cNvPr id="4" name="Picture 3">
            <a:extLst>
              <a:ext uri="{FF2B5EF4-FFF2-40B4-BE49-F238E27FC236}">
                <a16:creationId xmlns:a16="http://schemas.microsoft.com/office/drawing/2014/main" id="{61346BFC-BAAA-4F9A-A38E-AE57232AC4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6218" y="3991987"/>
            <a:ext cx="3698950" cy="2459802"/>
          </a:xfrm>
          <a:prstGeom prst="rect">
            <a:avLst/>
          </a:prstGeom>
        </p:spPr>
      </p:pic>
      <p:sp>
        <p:nvSpPr>
          <p:cNvPr id="5" name="TextBox 21">
            <a:extLst>
              <a:ext uri="{FF2B5EF4-FFF2-40B4-BE49-F238E27FC236}">
                <a16:creationId xmlns:a16="http://schemas.microsoft.com/office/drawing/2014/main" id="{B8A0B03F-91AC-4C5C-B4F5-381828682FA9}"/>
              </a:ext>
            </a:extLst>
          </p:cNvPr>
          <p:cNvSpPr txBox="1"/>
          <p:nvPr/>
        </p:nvSpPr>
        <p:spPr>
          <a:xfrm rot="21600000">
            <a:off x="844737" y="556349"/>
            <a:ext cx="9825913" cy="975360"/>
          </a:xfrm>
          <a:prstGeom prst="rect">
            <a:avLst/>
          </a:prstGeom>
        </p:spPr>
        <p:txBody>
          <a:bodyPr lIns="0" tIns="57600" rIns="0" bIns="0" rtlCol="0" anchor="t"/>
          <a:lstStyle/>
          <a:p>
            <a:pPr>
              <a:lnSpc>
                <a:spcPts val="3840"/>
              </a:lnSpc>
            </a:pPr>
            <a:r>
              <a:rPr lang="en-GB" sz="3600" b="1" u="sng" dirty="0">
                <a:solidFill>
                  <a:srgbClr val="2F8889">
                    <a:alpha val="100000"/>
                  </a:srgbClr>
                </a:solidFill>
                <a:latin typeface="IBM Plex Sans"/>
              </a:rPr>
              <a:t>PHE guidance:</a:t>
            </a:r>
            <a:r>
              <a:rPr lang="en-GB" sz="3600" b="1" dirty="0">
                <a:solidFill>
                  <a:srgbClr val="2F8889">
                    <a:alpha val="100000"/>
                  </a:srgbClr>
                </a:solidFill>
                <a:latin typeface="IBM Plex Sans"/>
              </a:rPr>
              <a:t> “Better care for people with co-occurring mental health and alcohol/drug use conditions”</a:t>
            </a:r>
            <a:endParaRPr lang="en-US" sz="3600" b="1" dirty="0">
              <a:solidFill>
                <a:srgbClr val="2F8889">
                  <a:alpha val="100000"/>
                </a:srgbClr>
              </a:solidFill>
              <a:latin typeface="IBM Plex Sans"/>
            </a:endParaRPr>
          </a:p>
        </p:txBody>
      </p:sp>
    </p:spTree>
    <p:extLst>
      <p:ext uri="{BB962C8B-B14F-4D97-AF65-F5344CB8AC3E}">
        <p14:creationId xmlns:p14="http://schemas.microsoft.com/office/powerpoint/2010/main" val="190804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53915B-717A-67BD-CBDF-8A21F75DF717}"/>
              </a:ext>
            </a:extLst>
          </p:cNvPr>
          <p:cNvSpPr>
            <a:spLocks noGrp="1"/>
          </p:cNvSpPr>
          <p:nvPr>
            <p:ph type="title"/>
          </p:nvPr>
        </p:nvSpPr>
        <p:spPr>
          <a:xfrm>
            <a:off x="1166650" y="1332952"/>
            <a:ext cx="3926898" cy="3921176"/>
          </a:xfrm>
        </p:spPr>
        <p:txBody>
          <a:bodyPr anchor="ctr">
            <a:normAutofit/>
          </a:bodyPr>
          <a:lstStyle/>
          <a:p>
            <a:r>
              <a:rPr lang="en-GB" sz="5400" dirty="0"/>
              <a:t>Objectives of the workshops</a:t>
            </a:r>
          </a:p>
        </p:txBody>
      </p:sp>
      <p:grpSp>
        <p:nvGrpSpPr>
          <p:cNvPr id="18" name="Group 17">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41"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a:extLst>
              <a:ext uri="{FF2B5EF4-FFF2-40B4-BE49-F238E27FC236}">
                <a16:creationId xmlns:a16="http://schemas.microsoft.com/office/drawing/2014/main" id="{23F1C12A-1D9E-BB47-5590-92EFC1CAA139}"/>
              </a:ext>
            </a:extLst>
          </p:cNvPr>
          <p:cNvSpPr>
            <a:spLocks noGrp="1"/>
          </p:cNvSpPr>
          <p:nvPr>
            <p:ph idx="1"/>
          </p:nvPr>
        </p:nvSpPr>
        <p:spPr>
          <a:xfrm>
            <a:off x="6421120" y="499833"/>
            <a:ext cx="5100320" cy="5581226"/>
          </a:xfrm>
        </p:spPr>
        <p:txBody>
          <a:bodyPr anchor="ctr">
            <a:normAutofit/>
          </a:bodyPr>
          <a:lstStyle/>
          <a:p>
            <a:pPr fontAlgn="base"/>
            <a:r>
              <a:rPr lang="en-GB" sz="2200" dirty="0">
                <a:effectLst/>
                <a:ea typeface="Times New Roman" panose="02020603050405020304" pitchFamily="18" charset="0"/>
              </a:rPr>
              <a:t>To identify the most common treatment pathways and models experienced by people with co-occurring mental health and alcohol use disorders, including whether the treatment model was i) serial, ii) parallel or iii) integrated. </a:t>
            </a:r>
          </a:p>
          <a:p>
            <a:pPr marL="800100" lvl="1" indent="-342900" fontAlgn="base">
              <a:buSzPts val="1000"/>
              <a:buFont typeface="Courier New" panose="02070309020205020404" pitchFamily="49" charset="0"/>
              <a:buChar char="o"/>
              <a:tabLst>
                <a:tab pos="-1600200" algn="l"/>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To understand stakeholder views on the positives and negatives of each of these treatment pathways.</a:t>
            </a:r>
          </a:p>
          <a:p>
            <a:pPr marL="800100" lvl="1" indent="-342900" fontAlgn="base">
              <a:buSzPts val="1000"/>
              <a:buFont typeface="Courier New" panose="02070309020205020404" pitchFamily="49" charset="0"/>
              <a:buChar char="o"/>
              <a:tabLst>
                <a:tab pos="-1600200" algn="l"/>
                <a:tab pos="457200" algn="l"/>
              </a:tabLst>
            </a:pP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buSzPts val="1000"/>
              <a:tabLst>
                <a:tab pos="-1600200" algn="l"/>
                <a:tab pos="457200" algn="l"/>
              </a:tabLst>
            </a:pPr>
            <a:r>
              <a:rPr lang="en-GB" sz="2200" dirty="0">
                <a:effectLst/>
                <a:ea typeface="Times New Roman" panose="02020603050405020304" pitchFamily="18" charset="0"/>
                <a:cs typeface="Times New Roman" panose="02020603050405020304" pitchFamily="18" charset="0"/>
              </a:rPr>
              <a:t>To develop a list of priority areas for research to improve the care of people with co-occurring mental health problems and alcohol use disorders. </a:t>
            </a:r>
          </a:p>
          <a:p>
            <a:endParaRPr lang="en-GB" sz="2200" dirty="0"/>
          </a:p>
        </p:txBody>
      </p:sp>
    </p:spTree>
    <p:extLst>
      <p:ext uri="{BB962C8B-B14F-4D97-AF65-F5344CB8AC3E}">
        <p14:creationId xmlns:p14="http://schemas.microsoft.com/office/powerpoint/2010/main" val="1082505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8622B4F0A734A849D0703B762E393" ma:contentTypeVersion="18" ma:contentTypeDescription="Create a new document." ma:contentTypeScope="" ma:versionID="7484c47b83cc5e19a50fefae4e14e4ce">
  <xsd:schema xmlns:xsd="http://www.w3.org/2001/XMLSchema" xmlns:xs="http://www.w3.org/2001/XMLSchema" xmlns:p="http://schemas.microsoft.com/office/2006/metadata/properties" xmlns:ns2="cd9570d7-6d3c-408b-a3fc-485599f6110e" xmlns:ns3="7762cc32-f902-475d-a4cf-c397431ce64f" targetNamespace="http://schemas.microsoft.com/office/2006/metadata/properties" ma:root="true" ma:fieldsID="898b9ddce2ab3d65d968c03100894cd8" ns2:_="" ns3:_="">
    <xsd:import namespace="cd9570d7-6d3c-408b-a3fc-485599f6110e"/>
    <xsd:import namespace="7762cc32-f902-475d-a4cf-c397431ce64f"/>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570d7-6d3c-408b-a3fc-485599f6110e" elementFormDefault="qualified">
    <xsd:import namespace="http://schemas.microsoft.com/office/2006/documentManagement/types"/>
    <xsd:import namespace="http://schemas.microsoft.com/office/infopath/2007/PartnerControls"/>
    <xsd:element name="Notes" ma:index="2" nillable="true" ma:displayName="Notes" ma:format="Dropdown" ma:internalName="Notes"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hidden="true" ma:internalName="MediaLengthInSeconds" ma:readOnly="true">
      <xsd:simpleType>
        <xsd:restriction base="dms:Unknown"/>
      </xsd:simpleType>
    </xsd:element>
    <xsd:element name="MediaServiceLocation" ma:index="18"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abd5989-7fff-46ea-aeef-f8575643eb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62cc32-f902-475d-a4cf-c397431ce64f"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e3a78b1b-f3fa-4455-b855-78cc7c591b65}" ma:internalName="TaxCatchAll" ma:showField="CatchAllData" ma:web="7762cc32-f902-475d-a4cf-c397431ce6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62cc32-f902-475d-a4cf-c397431ce64f" xsi:nil="true"/>
    <Notes xmlns="cd9570d7-6d3c-408b-a3fc-485599f6110e" xsi:nil="true"/>
    <lcf76f155ced4ddcb4097134ff3c332f xmlns="cd9570d7-6d3c-408b-a3fc-485599f611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73ACE1-ADE0-46A7-97D1-90FC5256C7C7}"/>
</file>

<file path=customXml/itemProps2.xml><?xml version="1.0" encoding="utf-8"?>
<ds:datastoreItem xmlns:ds="http://schemas.openxmlformats.org/officeDocument/2006/customXml" ds:itemID="{B1E6CA60-7928-41AD-92A3-D6606215BD41}"/>
</file>

<file path=customXml/itemProps3.xml><?xml version="1.0" encoding="utf-8"?>
<ds:datastoreItem xmlns:ds="http://schemas.openxmlformats.org/officeDocument/2006/customXml" ds:itemID="{40772EDC-5DEA-4424-9D2E-BA66429D3739}"/>
</file>

<file path=docProps/app.xml><?xml version="1.0" encoding="utf-8"?>
<Properties xmlns="http://schemas.openxmlformats.org/officeDocument/2006/extended-properties" xmlns:vt="http://schemas.openxmlformats.org/officeDocument/2006/docPropsVTypes">
  <Template/>
  <TotalTime>0</TotalTime>
  <Words>2604</Words>
  <Application>Microsoft Office PowerPoint</Application>
  <PresentationFormat>Widescreen</PresentationFormat>
  <Paragraphs>183</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IBM Plex Sans</vt:lpstr>
      <vt:lpstr>Times New Roman</vt:lpstr>
      <vt:lpstr>Office Theme</vt:lpstr>
      <vt:lpstr>Developing research priority areas to improve treatment pathways and outcomes for people with co-occurring mental health problems and alcohol use disorders</vt:lpstr>
      <vt:lpstr>Overview of the presentation</vt:lpstr>
      <vt:lpstr>Common mental health problems and alcohol use (APMS)</vt:lpstr>
      <vt:lpstr>Severe mental health problems and alcohol use (APMS)</vt:lpstr>
      <vt:lpstr>What is the direction of the association?</vt:lpstr>
      <vt:lpstr>PowerPoint Presentation</vt:lpstr>
      <vt:lpstr>PowerPoint Presentation</vt:lpstr>
      <vt:lpstr>PowerPoint Presentation</vt:lpstr>
      <vt:lpstr>Objectives of the workshops</vt:lpstr>
      <vt:lpstr>Method for the workshops:  Who attended?</vt:lpstr>
      <vt:lpstr>Overview of the process</vt:lpstr>
      <vt:lpstr>How did we undertake the priority setting activity?</vt:lpstr>
      <vt:lpstr>What were the outcomes of the public workshops?</vt:lpstr>
      <vt:lpstr> Serial (Alcohol and then Mental Health treatment)  - over 75% thought this was most common treatment pathway</vt:lpstr>
      <vt:lpstr>PowerPoint Presentation</vt:lpstr>
      <vt:lpstr> Serial (Mental Health and then Alcohol treatment)  </vt:lpstr>
      <vt:lpstr>PowerPoint Presentation</vt:lpstr>
      <vt:lpstr> Parallel (Different services, but Alcohol and Mental Health treatment at the same time)  </vt:lpstr>
      <vt:lpstr>PowerPoint Presentation</vt:lpstr>
      <vt:lpstr> Integrated (The same service at the same time)  </vt:lpstr>
      <vt:lpstr>PowerPoint Presentation</vt:lpstr>
      <vt:lpstr>The top 10 research questions from the priority setting activity</vt:lpstr>
      <vt:lpstr>The top 10 research questions from the priority setting activity</vt:lpstr>
      <vt:lpstr>Conclusions</vt:lpstr>
      <vt:lpstr>Next steps and 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treatment pathways and outcomes for people with co-occurring mental health problems and alcohol use disorders</dc:title>
  <dc:creator>Laura Goodwin</dc:creator>
  <cp:lastModifiedBy>Goodwin, Laura</cp:lastModifiedBy>
  <cp:revision>14</cp:revision>
  <dcterms:created xsi:type="dcterms:W3CDTF">2023-01-18T17:04:37Z</dcterms:created>
  <dcterms:modified xsi:type="dcterms:W3CDTF">2023-01-23T10:40:24Z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0x010100A3F8622B4F0A734A849D0703B762E393</vt:lpwstr>
  </property>
</Properties>
</file>