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sldIdLst>
    <p:sldId id="256" r:id="rId2"/>
    <p:sldId id="271" r:id="rId3"/>
    <p:sldId id="272" r:id="rId4"/>
    <p:sldId id="285" r:id="rId5"/>
    <p:sldId id="260" r:id="rId6"/>
    <p:sldId id="257" r:id="rId7"/>
    <p:sldId id="258" r:id="rId8"/>
    <p:sldId id="283" r:id="rId9"/>
    <p:sldId id="284" r:id="rId10"/>
    <p:sldId id="270" r:id="rId11"/>
    <p:sldId id="274" r:id="rId12"/>
    <p:sldId id="280" r:id="rId13"/>
    <p:sldId id="273" r:id="rId14"/>
    <p:sldId id="282" r:id="rId15"/>
    <p:sldId id="266" r:id="rId16"/>
    <p:sldId id="279" r:id="rId17"/>
    <p:sldId id="281" r:id="rId18"/>
    <p:sldId id="277" r:id="rId19"/>
    <p:sldId id="286" r:id="rId20"/>
    <p:sldId id="278" r:id="rId21"/>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istina"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5" d="100"/>
          <a:sy n="115" d="100"/>
        </p:scale>
        <p:origin x="318" y="120"/>
      </p:cViewPr>
      <p:guideLst>
        <p:guide orient="horz" pos="2160"/>
        <p:guide pos="3840"/>
      </p:guideLst>
    </p:cSldViewPr>
  </p:slideViewPr>
  <p:notesTextViewPr>
    <p:cViewPr>
      <p:scale>
        <a:sx n="1" d="1"/>
        <a:sy n="1" d="1"/>
      </p:scale>
      <p:origin x="0" y="0"/>
    </p:cViewPr>
  </p:notesTextViewPr>
  <p:notesViewPr>
    <p:cSldViewPr snapToGrid="0">
      <p:cViewPr varScale="1">
        <p:scale>
          <a:sx n="89" d="100"/>
          <a:sy n="89" d="100"/>
        </p:scale>
        <p:origin x="381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D963EE1B-285D-424D-B117-E7AE793FCDF8}" type="datetimeFigureOut">
              <a:rPr lang="en-GB" smtClean="0"/>
              <a:t>06/02/2020</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1497AF46-23DF-4DF7-9AD2-6E3AC3935770}" type="slidenum">
              <a:rPr lang="en-GB" smtClean="0"/>
              <a:t>‹#›</a:t>
            </a:fld>
            <a:endParaRPr lang="en-GB"/>
          </a:p>
        </p:txBody>
      </p:sp>
    </p:spTree>
    <p:extLst>
      <p:ext uri="{BB962C8B-B14F-4D97-AF65-F5344CB8AC3E}">
        <p14:creationId xmlns:p14="http://schemas.microsoft.com/office/powerpoint/2010/main" val="36536768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a:t>
            </a:fld>
            <a:endParaRPr lang="en-GB"/>
          </a:p>
        </p:txBody>
      </p:sp>
    </p:spTree>
    <p:extLst>
      <p:ext uri="{BB962C8B-B14F-4D97-AF65-F5344CB8AC3E}">
        <p14:creationId xmlns:p14="http://schemas.microsoft.com/office/powerpoint/2010/main" val="1334457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11</a:t>
            </a:fld>
            <a:endParaRPr lang="en-GB"/>
          </a:p>
        </p:txBody>
      </p:sp>
    </p:spTree>
    <p:extLst>
      <p:ext uri="{BB962C8B-B14F-4D97-AF65-F5344CB8AC3E}">
        <p14:creationId xmlns:p14="http://schemas.microsoft.com/office/powerpoint/2010/main" val="1640630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12</a:t>
            </a:fld>
            <a:endParaRPr lang="en-GB"/>
          </a:p>
        </p:txBody>
      </p:sp>
    </p:spTree>
    <p:extLst>
      <p:ext uri="{BB962C8B-B14F-4D97-AF65-F5344CB8AC3E}">
        <p14:creationId xmlns:p14="http://schemas.microsoft.com/office/powerpoint/2010/main" val="917312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13</a:t>
            </a:fld>
            <a:endParaRPr lang="en-GB"/>
          </a:p>
        </p:txBody>
      </p:sp>
    </p:spTree>
    <p:extLst>
      <p:ext uri="{BB962C8B-B14F-4D97-AF65-F5344CB8AC3E}">
        <p14:creationId xmlns:p14="http://schemas.microsoft.com/office/powerpoint/2010/main" val="8712547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14</a:t>
            </a:fld>
            <a:endParaRPr lang="en-GB"/>
          </a:p>
        </p:txBody>
      </p:sp>
    </p:spTree>
    <p:extLst>
      <p:ext uri="{BB962C8B-B14F-4D97-AF65-F5344CB8AC3E}">
        <p14:creationId xmlns:p14="http://schemas.microsoft.com/office/powerpoint/2010/main" val="25880186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15</a:t>
            </a:fld>
            <a:endParaRPr lang="en-GB"/>
          </a:p>
        </p:txBody>
      </p:sp>
    </p:spTree>
    <p:extLst>
      <p:ext uri="{BB962C8B-B14F-4D97-AF65-F5344CB8AC3E}">
        <p14:creationId xmlns:p14="http://schemas.microsoft.com/office/powerpoint/2010/main" val="40832176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16</a:t>
            </a:fld>
            <a:endParaRPr lang="en-GB"/>
          </a:p>
        </p:txBody>
      </p:sp>
    </p:spTree>
    <p:extLst>
      <p:ext uri="{BB962C8B-B14F-4D97-AF65-F5344CB8AC3E}">
        <p14:creationId xmlns:p14="http://schemas.microsoft.com/office/powerpoint/2010/main" val="39754932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17</a:t>
            </a:fld>
            <a:endParaRPr lang="en-GB"/>
          </a:p>
        </p:txBody>
      </p:sp>
    </p:spTree>
    <p:extLst>
      <p:ext uri="{BB962C8B-B14F-4D97-AF65-F5344CB8AC3E}">
        <p14:creationId xmlns:p14="http://schemas.microsoft.com/office/powerpoint/2010/main" val="28379520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18</a:t>
            </a:fld>
            <a:endParaRPr lang="en-GB"/>
          </a:p>
        </p:txBody>
      </p:sp>
    </p:spTree>
    <p:extLst>
      <p:ext uri="{BB962C8B-B14F-4D97-AF65-F5344CB8AC3E}">
        <p14:creationId xmlns:p14="http://schemas.microsoft.com/office/powerpoint/2010/main" val="11306921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19</a:t>
            </a:fld>
            <a:endParaRPr lang="en-GB"/>
          </a:p>
        </p:txBody>
      </p:sp>
    </p:spTree>
    <p:extLst>
      <p:ext uri="{BB962C8B-B14F-4D97-AF65-F5344CB8AC3E}">
        <p14:creationId xmlns:p14="http://schemas.microsoft.com/office/powerpoint/2010/main" val="4479389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20</a:t>
            </a:fld>
            <a:endParaRPr lang="en-GB"/>
          </a:p>
        </p:txBody>
      </p:sp>
    </p:spTree>
    <p:extLst>
      <p:ext uri="{BB962C8B-B14F-4D97-AF65-F5344CB8AC3E}">
        <p14:creationId xmlns:p14="http://schemas.microsoft.com/office/powerpoint/2010/main" val="3680740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2</a:t>
            </a:fld>
            <a:endParaRPr lang="en-GB"/>
          </a:p>
        </p:txBody>
      </p:sp>
    </p:spTree>
    <p:extLst>
      <p:ext uri="{BB962C8B-B14F-4D97-AF65-F5344CB8AC3E}">
        <p14:creationId xmlns:p14="http://schemas.microsoft.com/office/powerpoint/2010/main" val="2748029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3</a:t>
            </a:fld>
            <a:endParaRPr lang="en-GB"/>
          </a:p>
        </p:txBody>
      </p:sp>
    </p:spTree>
    <p:extLst>
      <p:ext uri="{BB962C8B-B14F-4D97-AF65-F5344CB8AC3E}">
        <p14:creationId xmlns:p14="http://schemas.microsoft.com/office/powerpoint/2010/main" val="4154255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5</a:t>
            </a:fld>
            <a:endParaRPr lang="en-GB"/>
          </a:p>
        </p:txBody>
      </p:sp>
    </p:spTree>
    <p:extLst>
      <p:ext uri="{BB962C8B-B14F-4D97-AF65-F5344CB8AC3E}">
        <p14:creationId xmlns:p14="http://schemas.microsoft.com/office/powerpoint/2010/main" val="2082395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6</a:t>
            </a:fld>
            <a:endParaRPr lang="en-GB"/>
          </a:p>
        </p:txBody>
      </p:sp>
    </p:spTree>
    <p:extLst>
      <p:ext uri="{BB962C8B-B14F-4D97-AF65-F5344CB8AC3E}">
        <p14:creationId xmlns:p14="http://schemas.microsoft.com/office/powerpoint/2010/main" val="3783933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7</a:t>
            </a:fld>
            <a:endParaRPr lang="en-GB"/>
          </a:p>
        </p:txBody>
      </p:sp>
    </p:spTree>
    <p:extLst>
      <p:ext uri="{BB962C8B-B14F-4D97-AF65-F5344CB8AC3E}">
        <p14:creationId xmlns:p14="http://schemas.microsoft.com/office/powerpoint/2010/main" val="1571958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Today we describe some of the patterns that emerged linking context and process to the impact</a:t>
            </a:r>
            <a:r>
              <a:rPr lang="en-GB" b="1" dirty="0"/>
              <a:t> </a:t>
            </a:r>
            <a:r>
              <a:rPr lang="en-GB" dirty="0"/>
              <a:t>- </a:t>
            </a:r>
            <a:r>
              <a:rPr lang="en-GB" i="1" dirty="0"/>
              <a:t>JLA PSPs indicated today are case studies in the report </a:t>
            </a:r>
          </a:p>
          <a:p>
            <a:endParaRPr lang="en-GB" dirty="0"/>
          </a:p>
        </p:txBody>
      </p:sp>
      <p:sp>
        <p:nvSpPr>
          <p:cNvPr id="4" name="Slide Number Placeholder 3"/>
          <p:cNvSpPr>
            <a:spLocks noGrp="1"/>
          </p:cNvSpPr>
          <p:nvPr>
            <p:ph type="sldNum" sz="quarter" idx="5"/>
          </p:nvPr>
        </p:nvSpPr>
        <p:spPr/>
        <p:txBody>
          <a:bodyPr/>
          <a:lstStyle/>
          <a:p>
            <a:fld id="{1497AF46-23DF-4DF7-9AD2-6E3AC3935770}" type="slidenum">
              <a:rPr lang="en-GB" smtClean="0"/>
              <a:t>8</a:t>
            </a:fld>
            <a:endParaRPr lang="en-GB"/>
          </a:p>
        </p:txBody>
      </p:sp>
    </p:spTree>
    <p:extLst>
      <p:ext uri="{BB962C8B-B14F-4D97-AF65-F5344CB8AC3E}">
        <p14:creationId xmlns:p14="http://schemas.microsoft.com/office/powerpoint/2010/main" val="1727167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9</a:t>
            </a:fld>
            <a:endParaRPr lang="en-GB"/>
          </a:p>
        </p:txBody>
      </p:sp>
    </p:spTree>
    <p:extLst>
      <p:ext uri="{BB962C8B-B14F-4D97-AF65-F5344CB8AC3E}">
        <p14:creationId xmlns:p14="http://schemas.microsoft.com/office/powerpoint/2010/main" val="137525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497AF46-23DF-4DF7-9AD2-6E3AC3935770}" type="slidenum">
              <a:rPr lang="en-GB" smtClean="0"/>
              <a:t>10</a:t>
            </a:fld>
            <a:endParaRPr lang="en-GB"/>
          </a:p>
        </p:txBody>
      </p:sp>
    </p:spTree>
    <p:extLst>
      <p:ext uri="{BB962C8B-B14F-4D97-AF65-F5344CB8AC3E}">
        <p14:creationId xmlns:p14="http://schemas.microsoft.com/office/powerpoint/2010/main" val="1008409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5" name="Footer Placeholder 4"/>
          <p:cNvSpPr>
            <a:spLocks noGrp="1"/>
          </p:cNvSpPr>
          <p:nvPr>
            <p:ph type="ftr" sz="quarter" idx="11"/>
          </p:nvPr>
        </p:nvSpPr>
        <p:spPr>
          <a:xfrm>
            <a:off x="2416500" y="329307"/>
            <a:ext cx="4973915" cy="309201"/>
          </a:xfrm>
        </p:spPr>
        <p:txBody>
          <a:bodyPr/>
          <a:lstStyle/>
          <a:p>
            <a:endParaRPr lang="en-GB" dirty="0"/>
          </a:p>
        </p:txBody>
      </p:sp>
      <p:sp>
        <p:nvSpPr>
          <p:cNvPr id="6" name="Slide Number Placeholder 5"/>
          <p:cNvSpPr>
            <a:spLocks noGrp="1"/>
          </p:cNvSpPr>
          <p:nvPr>
            <p:ph type="sldNum" sz="quarter" idx="12"/>
          </p:nvPr>
        </p:nvSpPr>
        <p:spPr>
          <a:xfrm>
            <a:off x="1437664" y="798973"/>
            <a:ext cx="811019" cy="503578"/>
          </a:xfrm>
        </p:spPr>
        <p:txBody>
          <a:bodyPr/>
          <a:lstStyle/>
          <a:p>
            <a:fld id="{6EF92328-9832-42C6-97C2-7B361F363D44}" type="slidenum">
              <a:rPr lang="en-GB" smtClean="0"/>
              <a:t>‹#›</a:t>
            </a:fld>
            <a:endParaRPr lang="en-GB"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19726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EF92328-9832-42C6-97C2-7B361F363D44}" type="slidenum">
              <a:rPr lang="en-GB" smtClean="0"/>
              <a:t>‹#›</a:t>
            </a:fld>
            <a:endParaRPr lang="en-GB"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056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EF92328-9832-42C6-97C2-7B361F363D44}" type="slidenum">
              <a:rPr lang="en-GB" smtClean="0"/>
              <a:t>‹#›</a:t>
            </a:fld>
            <a:endParaRPr lang="en-GB"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13718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EF92328-9832-42C6-97C2-7B361F363D44}" type="slidenum">
              <a:rPr lang="en-GB" smtClean="0"/>
              <a:t>‹#›</a:t>
            </a:fld>
            <a:endParaRPr lang="en-GB" dirty="0"/>
          </a:p>
        </p:txBody>
      </p:sp>
    </p:spTree>
    <p:extLst>
      <p:ext uri="{BB962C8B-B14F-4D97-AF65-F5344CB8AC3E}">
        <p14:creationId xmlns:p14="http://schemas.microsoft.com/office/powerpoint/2010/main" val="410150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EF92328-9832-42C6-97C2-7B361F363D44}" type="slidenum">
              <a:rPr lang="en-GB" smtClean="0"/>
              <a:t>‹#›</a:t>
            </a:fld>
            <a:endParaRPr lang="en-GB"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107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6EF92328-9832-42C6-97C2-7B361F363D44}" type="slidenum">
              <a:rPr lang="en-GB" smtClean="0"/>
              <a:t>‹#›</a:t>
            </a:fld>
            <a:endParaRPr lang="en-GB"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1782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EF92328-9832-42C6-97C2-7B361F363D44}" type="slidenum">
              <a:rPr lang="en-GB" smtClean="0"/>
              <a:t>‹#›</a:t>
            </a:fld>
            <a:endParaRPr lang="en-GB"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26063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6EF92328-9832-42C6-97C2-7B361F363D44}" type="slidenum">
              <a:rPr lang="en-GB" smtClean="0"/>
              <a:t>‹#›</a:t>
            </a:fld>
            <a:endParaRPr lang="en-GB"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4355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EF92328-9832-42C6-97C2-7B361F363D44}" type="slidenum">
              <a:rPr lang="en-GB" smtClean="0"/>
              <a:t>‹#›</a:t>
            </a:fld>
            <a:endParaRPr lang="en-GB"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3394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6EF92328-9832-42C6-97C2-7B361F363D44}" type="slidenum">
              <a:rPr lang="en-GB" smtClean="0"/>
              <a:t>‹#›</a:t>
            </a:fld>
            <a:endParaRPr lang="en-GB" dirty="0"/>
          </a:p>
        </p:txBody>
      </p:sp>
    </p:spTree>
    <p:extLst>
      <p:ext uri="{BB962C8B-B14F-4D97-AF65-F5344CB8AC3E}">
        <p14:creationId xmlns:p14="http://schemas.microsoft.com/office/powerpoint/2010/main" val="2675754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EF8B50-447E-4346-A3D1-21E29FA701D1}" type="datetimeFigureOut">
              <a:rPr lang="en-GB" smtClean="0"/>
              <a:t>06/02/2020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6EF92328-9832-42C6-97C2-7B361F363D44}" type="slidenum">
              <a:rPr lang="en-GB" smtClean="0"/>
              <a:t>‹#›</a:t>
            </a:fld>
            <a:endParaRPr lang="en-GB"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6335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DEF8B50-447E-4346-A3D1-21E29FA701D1}" type="datetimeFigureOut">
              <a:rPr lang="en-GB" smtClean="0"/>
              <a:t>06/02/2020</a:t>
            </a:fld>
            <a:endParaRPr lang="en-GB" dirty="0"/>
          </a:p>
        </p:txBody>
      </p:sp>
      <p:sp>
        <p:nvSpPr>
          <p:cNvPr id="6" name="Footer Placeholder 5"/>
          <p:cNvSpPr>
            <a:spLocks noGrp="1"/>
          </p:cNvSpPr>
          <p:nvPr>
            <p:ph type="ftr" sz="quarter" idx="11"/>
          </p:nvPr>
        </p:nvSpPr>
        <p:spPr>
          <a:xfrm>
            <a:off x="1447382" y="318640"/>
            <a:ext cx="5541004" cy="320931"/>
          </a:xfrm>
        </p:spPr>
        <p:txBody>
          <a:bodyPr/>
          <a:lstStyle/>
          <a:p>
            <a:endParaRPr lang="en-GB" dirty="0"/>
          </a:p>
        </p:txBody>
      </p:sp>
      <p:sp>
        <p:nvSpPr>
          <p:cNvPr id="7" name="Slide Number Placeholder 6"/>
          <p:cNvSpPr>
            <a:spLocks noGrp="1"/>
          </p:cNvSpPr>
          <p:nvPr>
            <p:ph type="sldNum" sz="quarter" idx="12"/>
          </p:nvPr>
        </p:nvSpPr>
        <p:spPr/>
        <p:txBody>
          <a:bodyPr/>
          <a:lstStyle/>
          <a:p>
            <a:fld id="{6EF92328-9832-42C6-97C2-7B361F363D44}" type="slidenum">
              <a:rPr lang="en-GB" smtClean="0"/>
              <a:t>‹#›</a:t>
            </a:fld>
            <a:endParaRPr lang="en-GB"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79601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DEF8B50-447E-4346-A3D1-21E29FA701D1}" type="datetimeFigureOut">
              <a:rPr lang="en-GB" smtClean="0"/>
              <a:t>06/02/2020</a:t>
            </a:fld>
            <a:endParaRPr lang="en-GB"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EF92328-9832-42C6-97C2-7B361F363D44}" type="slidenum">
              <a:rPr lang="en-GB" smtClean="0"/>
              <a:t>‹#›</a:t>
            </a:fld>
            <a:endParaRPr lang="en-GB"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741652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8178E-D6A2-4C74-B685-DE03E6EFC672}"/>
              </a:ext>
            </a:extLst>
          </p:cNvPr>
          <p:cNvSpPr>
            <a:spLocks noGrp="1"/>
          </p:cNvSpPr>
          <p:nvPr>
            <p:ph type="ctrTitle"/>
          </p:nvPr>
        </p:nvSpPr>
        <p:spPr>
          <a:xfrm>
            <a:off x="793103" y="-289248"/>
            <a:ext cx="11183860" cy="3155168"/>
          </a:xfrm>
        </p:spPr>
        <p:txBody>
          <a:bodyPr>
            <a:normAutofit/>
          </a:bodyPr>
          <a:lstStyle/>
          <a:p>
            <a:pPr algn="ctr"/>
            <a:r>
              <a:rPr lang="en-GB" sz="4800" b="1" dirty="0"/>
              <a:t>‘More Than a Top 10’</a:t>
            </a:r>
            <a:br>
              <a:rPr lang="en-GB" sz="4800" b="1" dirty="0"/>
            </a:br>
            <a:r>
              <a:rPr lang="en-GB" b="1" dirty="0"/>
              <a:t> </a:t>
            </a:r>
            <a:r>
              <a:rPr lang="en-GB" sz="2200" b="1" dirty="0"/>
              <a:t>How James Lind Alliance Priority Setting PartnershiPs’ transform research, people and organisations</a:t>
            </a:r>
            <a:endParaRPr lang="en-GB" sz="4400" b="1" dirty="0"/>
          </a:p>
        </p:txBody>
      </p:sp>
      <p:sp>
        <p:nvSpPr>
          <p:cNvPr id="3" name="Subtitle 2">
            <a:extLst>
              <a:ext uri="{FF2B5EF4-FFF2-40B4-BE49-F238E27FC236}">
                <a16:creationId xmlns:a16="http://schemas.microsoft.com/office/drawing/2014/main" id="{436AB611-12DC-4D86-B3F3-B0E424C94BFF}"/>
              </a:ext>
            </a:extLst>
          </p:cNvPr>
          <p:cNvSpPr>
            <a:spLocks noGrp="1"/>
          </p:cNvSpPr>
          <p:nvPr>
            <p:ph type="subTitle" idx="1"/>
          </p:nvPr>
        </p:nvSpPr>
        <p:spPr>
          <a:xfrm>
            <a:off x="1751012" y="4991432"/>
            <a:ext cx="8689976" cy="1371599"/>
          </a:xfrm>
        </p:spPr>
        <p:txBody>
          <a:bodyPr>
            <a:normAutofit/>
          </a:bodyPr>
          <a:lstStyle/>
          <a:p>
            <a:r>
              <a:rPr lang="en-GB" dirty="0"/>
              <a:t>Kristina Staley and Sally Crowe </a:t>
            </a:r>
          </a:p>
        </p:txBody>
      </p:sp>
    </p:spTree>
    <p:extLst>
      <p:ext uri="{BB962C8B-B14F-4D97-AF65-F5344CB8AC3E}">
        <p14:creationId xmlns:p14="http://schemas.microsoft.com/office/powerpoint/2010/main" val="2498489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9B9AC-1ED1-4CF2-8CD4-36FBE2F4DB07}"/>
              </a:ext>
            </a:extLst>
          </p:cNvPr>
          <p:cNvSpPr>
            <a:spLocks noGrp="1"/>
          </p:cNvSpPr>
          <p:nvPr>
            <p:ph type="title"/>
          </p:nvPr>
        </p:nvSpPr>
        <p:spPr>
          <a:xfrm>
            <a:off x="1370937" y="508249"/>
            <a:ext cx="10515600" cy="1325563"/>
          </a:xfrm>
        </p:spPr>
        <p:txBody>
          <a:bodyPr>
            <a:normAutofit/>
          </a:bodyPr>
          <a:lstStyle/>
          <a:p>
            <a:r>
              <a:rPr lang="en-GB" sz="2800" b="1" dirty="0"/>
              <a:t>Patterns linked to positive impacts on research</a:t>
            </a:r>
          </a:p>
        </p:txBody>
      </p:sp>
      <p:sp>
        <p:nvSpPr>
          <p:cNvPr id="3" name="Content Placeholder 2">
            <a:extLst>
              <a:ext uri="{FF2B5EF4-FFF2-40B4-BE49-F238E27FC236}">
                <a16:creationId xmlns:a16="http://schemas.microsoft.com/office/drawing/2014/main" id="{EED02515-A121-4CB1-9564-7FFBA82B877F}"/>
              </a:ext>
            </a:extLst>
          </p:cNvPr>
          <p:cNvSpPr>
            <a:spLocks noGrp="1"/>
          </p:cNvSpPr>
          <p:nvPr>
            <p:ph idx="1"/>
          </p:nvPr>
        </p:nvSpPr>
        <p:spPr>
          <a:xfrm>
            <a:off x="197666" y="2036335"/>
            <a:ext cx="11892002" cy="4821665"/>
          </a:xfrm>
        </p:spPr>
        <p:txBody>
          <a:bodyPr>
            <a:normAutofit/>
          </a:bodyPr>
          <a:lstStyle/>
          <a:p>
            <a:pPr>
              <a:lnSpc>
                <a:spcPct val="110000"/>
              </a:lnSpc>
            </a:pPr>
            <a:r>
              <a:rPr lang="en-GB" sz="2400" dirty="0"/>
              <a:t>Where a </a:t>
            </a:r>
            <a:r>
              <a:rPr lang="en-GB" sz="2400" b="1" dirty="0">
                <a:solidFill>
                  <a:srgbClr val="FF0000"/>
                </a:solidFill>
              </a:rPr>
              <a:t>culture of collaboration </a:t>
            </a:r>
            <a:r>
              <a:rPr lang="en-GB" sz="2400" dirty="0"/>
              <a:t>developed post-PSP (distinct from the usual competition), lead organisations worked together and with international partners to jointly develop research projects and encouraged researchers to do the same.  </a:t>
            </a:r>
            <a:r>
              <a:rPr lang="en-GB" sz="2400" i="1" dirty="0"/>
              <a:t>MS, Autism, Sight Loss and Vision, Type 2 Diabetes PSPs</a:t>
            </a:r>
          </a:p>
          <a:p>
            <a:pPr>
              <a:lnSpc>
                <a:spcPct val="110000"/>
              </a:lnSpc>
            </a:pPr>
            <a:r>
              <a:rPr lang="en-GB" sz="2400" dirty="0"/>
              <a:t>Where a </a:t>
            </a:r>
            <a:r>
              <a:rPr lang="en-GB" sz="2400" b="1" dirty="0">
                <a:solidFill>
                  <a:srgbClr val="FF0000"/>
                </a:solidFill>
              </a:rPr>
              <a:t>tight-knit research community </a:t>
            </a:r>
            <a:r>
              <a:rPr lang="en-GB" sz="2400" dirty="0"/>
              <a:t>was small, well-networked, communicative and in need of recognition, they respected and responded to JLA PSP priorities. </a:t>
            </a:r>
            <a:r>
              <a:rPr lang="en-GB" sz="2400" i="1" dirty="0"/>
              <a:t>Stillbirth PSP</a:t>
            </a:r>
          </a:p>
          <a:p>
            <a:pPr>
              <a:lnSpc>
                <a:spcPct val="110000"/>
              </a:lnSpc>
            </a:pPr>
            <a:r>
              <a:rPr lang="en-GB" sz="2400" dirty="0"/>
              <a:t>Where there was a </a:t>
            </a:r>
            <a:r>
              <a:rPr lang="en-GB" sz="2400" b="1" dirty="0">
                <a:solidFill>
                  <a:srgbClr val="FF0000"/>
                </a:solidFill>
              </a:rPr>
              <a:t>‘champion’ </a:t>
            </a:r>
            <a:r>
              <a:rPr lang="en-GB" sz="2400" dirty="0"/>
              <a:t>(who had power, influence and skills), they advocated for the Top 10 with researchers and funders - </a:t>
            </a:r>
            <a:r>
              <a:rPr lang="en-GB" sz="2400" i="1" dirty="0"/>
              <a:t>Tinnitus PSP</a:t>
            </a:r>
          </a:p>
          <a:p>
            <a:endParaRPr lang="en-GB" dirty="0"/>
          </a:p>
          <a:p>
            <a:endParaRPr lang="en-GB" dirty="0"/>
          </a:p>
          <a:p>
            <a:pPr marL="0" indent="0">
              <a:buNone/>
            </a:pPr>
            <a:endParaRPr lang="en-GB" dirty="0"/>
          </a:p>
        </p:txBody>
      </p:sp>
      <p:pic>
        <p:nvPicPr>
          <p:cNvPr id="4" name="Picture 3">
            <a:extLst>
              <a:ext uri="{FF2B5EF4-FFF2-40B4-BE49-F238E27FC236}">
                <a16:creationId xmlns:a16="http://schemas.microsoft.com/office/drawing/2014/main" id="{9E8C99CA-0634-4BB6-A73E-3AA29DB768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60819" y="79843"/>
            <a:ext cx="1228849" cy="1325564"/>
          </a:xfrm>
          <a:prstGeom prst="rect">
            <a:avLst/>
          </a:prstGeom>
        </p:spPr>
      </p:pic>
    </p:spTree>
    <p:extLst>
      <p:ext uri="{BB962C8B-B14F-4D97-AF65-F5344CB8AC3E}">
        <p14:creationId xmlns:p14="http://schemas.microsoft.com/office/powerpoint/2010/main" val="189142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58F4A-62E1-4742-AE67-4FB92F67B184}"/>
              </a:ext>
            </a:extLst>
          </p:cNvPr>
          <p:cNvSpPr>
            <a:spLocks noGrp="1"/>
          </p:cNvSpPr>
          <p:nvPr>
            <p:ph type="title"/>
          </p:nvPr>
        </p:nvSpPr>
        <p:spPr>
          <a:xfrm>
            <a:off x="1315764" y="900780"/>
            <a:ext cx="10515600" cy="1325563"/>
          </a:xfrm>
        </p:spPr>
        <p:txBody>
          <a:bodyPr>
            <a:normAutofit/>
          </a:bodyPr>
          <a:lstStyle/>
          <a:p>
            <a:r>
              <a:rPr lang="en-GB" sz="2800" b="1" dirty="0"/>
              <a:t>Broader positive impacts - organisations</a:t>
            </a:r>
          </a:p>
        </p:txBody>
      </p:sp>
      <p:sp>
        <p:nvSpPr>
          <p:cNvPr id="3" name="Content Placeholder 2">
            <a:extLst>
              <a:ext uri="{FF2B5EF4-FFF2-40B4-BE49-F238E27FC236}">
                <a16:creationId xmlns:a16="http://schemas.microsoft.com/office/drawing/2014/main" id="{664470E4-9711-4AEB-A0B7-882B016A99C8}"/>
              </a:ext>
            </a:extLst>
          </p:cNvPr>
          <p:cNvSpPr>
            <a:spLocks noGrp="1"/>
          </p:cNvSpPr>
          <p:nvPr>
            <p:ph idx="1"/>
          </p:nvPr>
        </p:nvSpPr>
        <p:spPr>
          <a:xfrm>
            <a:off x="257544" y="2157211"/>
            <a:ext cx="11676911" cy="5317099"/>
          </a:xfrm>
        </p:spPr>
        <p:txBody>
          <a:bodyPr>
            <a:normAutofit/>
          </a:bodyPr>
          <a:lstStyle/>
          <a:p>
            <a:pPr>
              <a:lnSpc>
                <a:spcPct val="120000"/>
              </a:lnSpc>
            </a:pPr>
            <a:r>
              <a:rPr lang="en-GB" sz="2400" dirty="0"/>
              <a:t>More public involvement in research culture and processes. </a:t>
            </a:r>
            <a:r>
              <a:rPr lang="en-GB" sz="2400" i="1" dirty="0"/>
              <a:t>Childhood Disability PSP </a:t>
            </a:r>
            <a:endParaRPr lang="en-GB" sz="2400" dirty="0"/>
          </a:p>
          <a:p>
            <a:pPr>
              <a:lnSpc>
                <a:spcPct val="120000"/>
              </a:lnSpc>
            </a:pPr>
            <a:r>
              <a:rPr lang="en-GB" sz="2400" dirty="0"/>
              <a:t>More collaboration within different parts of the same organisation, across organisations in the same field. </a:t>
            </a:r>
            <a:r>
              <a:rPr lang="en-GB" sz="2400" i="1" dirty="0"/>
              <a:t>Diabetes and MS PSPs</a:t>
            </a:r>
          </a:p>
          <a:p>
            <a:pPr>
              <a:lnSpc>
                <a:spcPct val="120000"/>
              </a:lnSpc>
            </a:pPr>
            <a:r>
              <a:rPr lang="en-GB" sz="2400" dirty="0"/>
              <a:t>Increased profile and credibility of organisations that lead and undertake PSPs.  </a:t>
            </a:r>
            <a:r>
              <a:rPr lang="en-GB" sz="2400" i="1" dirty="0"/>
              <a:t>Lyme Disease PSP</a:t>
            </a:r>
          </a:p>
          <a:p>
            <a:pPr>
              <a:lnSpc>
                <a:spcPct val="120000"/>
              </a:lnSpc>
            </a:pPr>
            <a:r>
              <a:rPr lang="en-GB" sz="2400" dirty="0"/>
              <a:t>Increased profile of the health area. </a:t>
            </a:r>
            <a:r>
              <a:rPr lang="en-GB" sz="2400" i="1" dirty="0"/>
              <a:t>Stillbirth PSP  </a:t>
            </a:r>
            <a:endParaRPr lang="en-GB" sz="2400" dirty="0"/>
          </a:p>
          <a:p>
            <a:pPr marL="0" indent="0">
              <a:lnSpc>
                <a:spcPct val="120000"/>
              </a:lnSpc>
              <a:buNone/>
            </a:pPr>
            <a:endParaRPr lang="en-GB" sz="2400" b="1" dirty="0"/>
          </a:p>
          <a:p>
            <a:pPr marL="0" indent="0">
              <a:buNone/>
            </a:pPr>
            <a:endParaRPr lang="en-GB" dirty="0"/>
          </a:p>
        </p:txBody>
      </p:sp>
      <p:pic>
        <p:nvPicPr>
          <p:cNvPr id="4" name="Picture 3">
            <a:extLst>
              <a:ext uri="{FF2B5EF4-FFF2-40B4-BE49-F238E27FC236}">
                <a16:creationId xmlns:a16="http://schemas.microsoft.com/office/drawing/2014/main" id="{90B86467-4819-4B41-98D8-8B709A15C4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3575" y="69495"/>
            <a:ext cx="1173307" cy="1265651"/>
          </a:xfrm>
          <a:prstGeom prst="rect">
            <a:avLst/>
          </a:prstGeom>
        </p:spPr>
      </p:pic>
    </p:spTree>
    <p:extLst>
      <p:ext uri="{BB962C8B-B14F-4D97-AF65-F5344CB8AC3E}">
        <p14:creationId xmlns:p14="http://schemas.microsoft.com/office/powerpoint/2010/main" val="3667246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0017" y="1027156"/>
            <a:ext cx="9603275" cy="1049235"/>
          </a:xfrm>
        </p:spPr>
        <p:txBody>
          <a:bodyPr>
            <a:normAutofit/>
          </a:bodyPr>
          <a:lstStyle/>
          <a:p>
            <a:r>
              <a:rPr lang="en-GB" sz="2800" b="1" dirty="0"/>
              <a:t>Broader positive impacts - people</a:t>
            </a:r>
            <a:endParaRPr lang="en-GB" sz="2800" dirty="0"/>
          </a:p>
        </p:txBody>
      </p:sp>
      <p:sp>
        <p:nvSpPr>
          <p:cNvPr id="3" name="Content Placeholder 2"/>
          <p:cNvSpPr>
            <a:spLocks noGrp="1"/>
          </p:cNvSpPr>
          <p:nvPr>
            <p:ph idx="1"/>
          </p:nvPr>
        </p:nvSpPr>
        <p:spPr>
          <a:xfrm>
            <a:off x="381000" y="2217511"/>
            <a:ext cx="11275612" cy="4351338"/>
          </a:xfrm>
        </p:spPr>
        <p:txBody>
          <a:bodyPr>
            <a:normAutofit/>
          </a:bodyPr>
          <a:lstStyle/>
          <a:p>
            <a:pPr marL="0" indent="0">
              <a:lnSpc>
                <a:spcPct val="110000"/>
              </a:lnSpc>
              <a:buNone/>
            </a:pPr>
            <a:r>
              <a:rPr lang="en-GB" sz="2400" b="1" dirty="0"/>
              <a:t>Clinicians</a:t>
            </a:r>
          </a:p>
          <a:p>
            <a:pPr>
              <a:lnSpc>
                <a:spcPct val="110000"/>
              </a:lnSpc>
            </a:pPr>
            <a:r>
              <a:rPr lang="en-GB" sz="2400" dirty="0"/>
              <a:t>Change in clinical practice, skills development, informing their own areas of research, career progression, raised profile. </a:t>
            </a:r>
          </a:p>
          <a:p>
            <a:pPr marL="0" indent="0">
              <a:lnSpc>
                <a:spcPct val="110000"/>
              </a:lnSpc>
              <a:buNone/>
            </a:pPr>
            <a:endParaRPr lang="en-GB" sz="2400" dirty="0"/>
          </a:p>
          <a:p>
            <a:pPr marL="0" indent="0">
              <a:lnSpc>
                <a:spcPct val="110000"/>
              </a:lnSpc>
              <a:buNone/>
            </a:pPr>
            <a:r>
              <a:rPr lang="en-GB" sz="2400" b="1" dirty="0"/>
              <a:t> Patients</a:t>
            </a:r>
          </a:p>
          <a:p>
            <a:pPr>
              <a:lnSpc>
                <a:spcPct val="110000"/>
              </a:lnSpc>
            </a:pPr>
            <a:r>
              <a:rPr lang="en-GB" sz="2400" dirty="0"/>
              <a:t>Change in PPI practice, personal empowerment, skills development, restored confidence, further commitment to research. </a:t>
            </a:r>
          </a:p>
          <a:p>
            <a:endParaRPr lang="en-GB" b="1" dirty="0"/>
          </a:p>
        </p:txBody>
      </p:sp>
      <p:pic>
        <p:nvPicPr>
          <p:cNvPr id="4" name="Picture 3">
            <a:extLst>
              <a:ext uri="{FF2B5EF4-FFF2-40B4-BE49-F238E27FC236}">
                <a16:creationId xmlns:a16="http://schemas.microsoft.com/office/drawing/2014/main" id="{525B2EFC-3CCA-4AC2-9A6C-42061E7166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8618" y="170502"/>
            <a:ext cx="1175517" cy="1268034"/>
          </a:xfrm>
          <a:prstGeom prst="rect">
            <a:avLst/>
          </a:prstGeom>
        </p:spPr>
      </p:pic>
    </p:spTree>
    <p:extLst>
      <p:ext uri="{BB962C8B-B14F-4D97-AF65-F5344CB8AC3E}">
        <p14:creationId xmlns:p14="http://schemas.microsoft.com/office/powerpoint/2010/main" val="3828159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50A7E-DDB7-42F0-BE31-1260756720BA}"/>
              </a:ext>
            </a:extLst>
          </p:cNvPr>
          <p:cNvSpPr>
            <a:spLocks noGrp="1"/>
          </p:cNvSpPr>
          <p:nvPr>
            <p:ph type="title"/>
          </p:nvPr>
        </p:nvSpPr>
        <p:spPr>
          <a:xfrm>
            <a:off x="1268962" y="952564"/>
            <a:ext cx="10515600" cy="1325563"/>
          </a:xfrm>
        </p:spPr>
        <p:txBody>
          <a:bodyPr>
            <a:normAutofit/>
          </a:bodyPr>
          <a:lstStyle/>
          <a:p>
            <a:r>
              <a:rPr lang="en-GB" sz="2800" b="1" dirty="0"/>
              <a:t>Patterns linked to no impact on research</a:t>
            </a:r>
          </a:p>
        </p:txBody>
      </p:sp>
      <p:sp>
        <p:nvSpPr>
          <p:cNvPr id="3" name="Content Placeholder 2">
            <a:extLst>
              <a:ext uri="{FF2B5EF4-FFF2-40B4-BE49-F238E27FC236}">
                <a16:creationId xmlns:a16="http://schemas.microsoft.com/office/drawing/2014/main" id="{14F3A731-F85E-4395-A377-DEF7D59040AA}"/>
              </a:ext>
            </a:extLst>
          </p:cNvPr>
          <p:cNvSpPr>
            <a:spLocks noGrp="1"/>
          </p:cNvSpPr>
          <p:nvPr>
            <p:ph idx="1"/>
          </p:nvPr>
        </p:nvSpPr>
        <p:spPr>
          <a:xfrm>
            <a:off x="313413" y="2278127"/>
            <a:ext cx="11471149" cy="4819032"/>
          </a:xfrm>
        </p:spPr>
        <p:txBody>
          <a:bodyPr>
            <a:normAutofit/>
          </a:bodyPr>
          <a:lstStyle/>
          <a:p>
            <a:pPr>
              <a:lnSpc>
                <a:spcPct val="110000"/>
              </a:lnSpc>
            </a:pPr>
            <a:r>
              <a:rPr lang="en-GB" sz="2400" dirty="0"/>
              <a:t>Priorities that addressed ‘</a:t>
            </a:r>
            <a:r>
              <a:rPr lang="en-GB" sz="2400" b="1" dirty="0">
                <a:solidFill>
                  <a:srgbClr val="FF0000"/>
                </a:solidFill>
              </a:rPr>
              <a:t>contested areas</a:t>
            </a:r>
            <a:r>
              <a:rPr lang="en-GB" sz="2400" dirty="0"/>
              <a:t>’ of health research. For example where patients’ views of a condition differ from clinical perspectives, or where research is not trusted. </a:t>
            </a:r>
            <a:r>
              <a:rPr lang="en-GB" sz="2400" i="1" dirty="0"/>
              <a:t>Lyme Disease, Autism PSPs</a:t>
            </a:r>
          </a:p>
          <a:p>
            <a:pPr>
              <a:lnSpc>
                <a:spcPct val="110000"/>
              </a:lnSpc>
            </a:pPr>
            <a:r>
              <a:rPr lang="en-GB" sz="2400" dirty="0"/>
              <a:t>Where there was </a:t>
            </a:r>
            <a:r>
              <a:rPr lang="en-GB" sz="2400" b="1" dirty="0">
                <a:solidFill>
                  <a:srgbClr val="FF0000"/>
                </a:solidFill>
              </a:rPr>
              <a:t>limited ownership </a:t>
            </a:r>
            <a:r>
              <a:rPr lang="en-GB" sz="2400" dirty="0"/>
              <a:t>of priorities – or the topic didn’t ‘belong’ to anyone/group in particular. </a:t>
            </a:r>
            <a:r>
              <a:rPr lang="en-GB" sz="2400" i="1" dirty="0"/>
              <a:t>Cellulitis PSP</a:t>
            </a:r>
          </a:p>
          <a:p>
            <a:pPr>
              <a:lnSpc>
                <a:spcPct val="110000"/>
              </a:lnSpc>
            </a:pPr>
            <a:r>
              <a:rPr lang="en-GB" sz="2400" b="1" dirty="0">
                <a:solidFill>
                  <a:srgbClr val="FF0000"/>
                </a:solidFill>
              </a:rPr>
              <a:t>Lack of dedicated resource </a:t>
            </a:r>
            <a:r>
              <a:rPr lang="en-GB" sz="2400" dirty="0"/>
              <a:t>to support follow-up work post PSP e.g. following on from the collaboration led by Parkinson’s UK, on the shared priority topic of incontinence. </a:t>
            </a:r>
          </a:p>
          <a:p>
            <a:pPr>
              <a:lnSpc>
                <a:spcPct val="110000"/>
              </a:lnSpc>
            </a:pPr>
            <a:endParaRPr lang="en-GB" sz="2400" i="1" dirty="0"/>
          </a:p>
        </p:txBody>
      </p:sp>
      <p:pic>
        <p:nvPicPr>
          <p:cNvPr id="5" name="Picture 2" descr="Image result for x">
            <a:extLst>
              <a:ext uri="{FF2B5EF4-FFF2-40B4-BE49-F238E27FC236}">
                <a16:creationId xmlns:a16="http://schemas.microsoft.com/office/drawing/2014/main" id="{61A5B7D3-288B-4C7D-825D-A14D6C0951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08490" y="72330"/>
            <a:ext cx="1155833" cy="12447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544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B4E85-2C25-473D-9A49-382BBA670F77}"/>
              </a:ext>
            </a:extLst>
          </p:cNvPr>
          <p:cNvSpPr>
            <a:spLocks noGrp="1"/>
          </p:cNvSpPr>
          <p:nvPr>
            <p:ph type="title"/>
          </p:nvPr>
        </p:nvSpPr>
        <p:spPr>
          <a:xfrm>
            <a:off x="1435676" y="867037"/>
            <a:ext cx="9603275" cy="1049235"/>
          </a:xfrm>
        </p:spPr>
        <p:txBody>
          <a:bodyPr>
            <a:normAutofit/>
          </a:bodyPr>
          <a:lstStyle/>
          <a:p>
            <a:r>
              <a:rPr lang="en-GB" sz="2800" b="1" dirty="0"/>
              <a:t>Patterns linked to no impact on research</a:t>
            </a:r>
            <a:endParaRPr lang="en-GB" sz="2800" dirty="0"/>
          </a:p>
        </p:txBody>
      </p:sp>
      <p:sp>
        <p:nvSpPr>
          <p:cNvPr id="3" name="Content Placeholder 2">
            <a:extLst>
              <a:ext uri="{FF2B5EF4-FFF2-40B4-BE49-F238E27FC236}">
                <a16:creationId xmlns:a16="http://schemas.microsoft.com/office/drawing/2014/main" id="{21F711D6-A17B-4FEB-B1D5-EADBE6BE9AEB}"/>
              </a:ext>
            </a:extLst>
          </p:cNvPr>
          <p:cNvSpPr>
            <a:spLocks noGrp="1"/>
          </p:cNvSpPr>
          <p:nvPr>
            <p:ph idx="1"/>
          </p:nvPr>
        </p:nvSpPr>
        <p:spPr>
          <a:xfrm>
            <a:off x="789106" y="2239667"/>
            <a:ext cx="10764139" cy="3450613"/>
          </a:xfrm>
        </p:spPr>
        <p:txBody>
          <a:bodyPr>
            <a:normAutofit/>
          </a:bodyPr>
          <a:lstStyle/>
          <a:p>
            <a:pPr>
              <a:lnSpc>
                <a:spcPct val="110000"/>
              </a:lnSpc>
            </a:pPr>
            <a:r>
              <a:rPr lang="en-GB" sz="2400" dirty="0"/>
              <a:t>Tensions around priorities that do not fit with the </a:t>
            </a:r>
            <a:r>
              <a:rPr lang="en-GB" sz="2400" b="1" dirty="0">
                <a:solidFill>
                  <a:srgbClr val="FF0000"/>
                </a:solidFill>
              </a:rPr>
              <a:t>culture and values </a:t>
            </a:r>
            <a:r>
              <a:rPr lang="en-GB" sz="2400" dirty="0"/>
              <a:t>of the researchers’ or funders’ organisations. </a:t>
            </a:r>
          </a:p>
          <a:p>
            <a:pPr>
              <a:lnSpc>
                <a:spcPct val="110000"/>
              </a:lnSpc>
            </a:pPr>
            <a:endParaRPr lang="en-GB" sz="2400" dirty="0"/>
          </a:p>
          <a:p>
            <a:pPr>
              <a:lnSpc>
                <a:spcPct val="110000"/>
              </a:lnSpc>
            </a:pPr>
            <a:r>
              <a:rPr lang="en-GB" sz="2400" dirty="0"/>
              <a:t>Where JLA PSPs outputs aren’t ‘innovative’, ‘new’ or ‘fashionable’.</a:t>
            </a:r>
          </a:p>
          <a:p>
            <a:pPr>
              <a:lnSpc>
                <a:spcPct val="110000"/>
              </a:lnSpc>
            </a:pPr>
            <a:endParaRPr lang="en-GB" sz="2400" dirty="0"/>
          </a:p>
          <a:p>
            <a:pPr>
              <a:lnSpc>
                <a:spcPct val="110000"/>
              </a:lnSpc>
            </a:pPr>
            <a:r>
              <a:rPr lang="en-GB" sz="2400" b="1" dirty="0">
                <a:solidFill>
                  <a:srgbClr val="FF0000"/>
                </a:solidFill>
              </a:rPr>
              <a:t>Limited research capacity </a:t>
            </a:r>
            <a:r>
              <a:rPr lang="en-GB" sz="2400" dirty="0"/>
              <a:t>to respond to JLA PSP priorities.</a:t>
            </a:r>
          </a:p>
          <a:p>
            <a:pPr>
              <a:lnSpc>
                <a:spcPct val="110000"/>
              </a:lnSpc>
            </a:pPr>
            <a:endParaRPr lang="en-GB" sz="2400" dirty="0"/>
          </a:p>
          <a:p>
            <a:endParaRPr lang="en-GB" dirty="0"/>
          </a:p>
          <a:p>
            <a:endParaRPr lang="en-GB" dirty="0"/>
          </a:p>
        </p:txBody>
      </p:sp>
      <p:pic>
        <p:nvPicPr>
          <p:cNvPr id="4" name="Picture 2" descr="Image result for x">
            <a:extLst>
              <a:ext uri="{FF2B5EF4-FFF2-40B4-BE49-F238E27FC236}">
                <a16:creationId xmlns:a16="http://schemas.microsoft.com/office/drawing/2014/main" id="{B2B0D481-4A11-42E3-B39E-5A83A2335B8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82970" y="139353"/>
            <a:ext cx="1162852" cy="1252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779630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65BB3-1616-494E-9765-EEF439A4D865}"/>
              </a:ext>
            </a:extLst>
          </p:cNvPr>
          <p:cNvSpPr>
            <a:spLocks noGrp="1"/>
          </p:cNvSpPr>
          <p:nvPr>
            <p:ph type="title"/>
          </p:nvPr>
        </p:nvSpPr>
        <p:spPr>
          <a:xfrm>
            <a:off x="1380001" y="883872"/>
            <a:ext cx="10515600" cy="1325563"/>
          </a:xfrm>
        </p:spPr>
        <p:txBody>
          <a:bodyPr>
            <a:normAutofit/>
          </a:bodyPr>
          <a:lstStyle/>
          <a:p>
            <a:r>
              <a:rPr lang="en-GB" sz="2800" b="1" dirty="0"/>
              <a:t>Limitations</a:t>
            </a:r>
          </a:p>
        </p:txBody>
      </p:sp>
      <p:sp>
        <p:nvSpPr>
          <p:cNvPr id="3" name="Content Placeholder 2">
            <a:extLst>
              <a:ext uri="{FF2B5EF4-FFF2-40B4-BE49-F238E27FC236}">
                <a16:creationId xmlns:a16="http://schemas.microsoft.com/office/drawing/2014/main" id="{0AA0CA17-BBDC-4AEA-92E6-8F23F1AEBE56}"/>
              </a:ext>
            </a:extLst>
          </p:cNvPr>
          <p:cNvSpPr>
            <a:spLocks noGrp="1"/>
          </p:cNvSpPr>
          <p:nvPr>
            <p:ph idx="1"/>
          </p:nvPr>
        </p:nvSpPr>
        <p:spPr>
          <a:xfrm>
            <a:off x="415185" y="2209435"/>
            <a:ext cx="11480416" cy="4351338"/>
          </a:xfrm>
        </p:spPr>
        <p:txBody>
          <a:bodyPr/>
          <a:lstStyle/>
          <a:p>
            <a:r>
              <a:rPr lang="en-GB" sz="2400" dirty="0"/>
              <a:t>Not a systematic review – we didn’t access </a:t>
            </a:r>
            <a:r>
              <a:rPr lang="en-GB" sz="2400" i="1" dirty="0"/>
              <a:t>all </a:t>
            </a:r>
            <a:r>
              <a:rPr lang="en-GB" sz="2400" dirty="0"/>
              <a:t>PSPs, but a selection chosen to reflect the range of different topics and contexts for PSPs </a:t>
            </a:r>
          </a:p>
          <a:p>
            <a:r>
              <a:rPr lang="en-GB" sz="2400" dirty="0"/>
              <a:t>Unable to answer the extent to which a JLA PSP priority influences funding and researchers decisions, and if so how?</a:t>
            </a:r>
          </a:p>
          <a:p>
            <a:r>
              <a:rPr lang="en-GB" sz="2400" dirty="0"/>
              <a:t>Unable to answer if the JLA (since its inception) has created an observable change over time in terms of the numbers of projects addressing JLA PSP priorities that are being funded</a:t>
            </a:r>
          </a:p>
          <a:p>
            <a:endParaRPr lang="en-GB" sz="2400" dirty="0"/>
          </a:p>
          <a:p>
            <a:endParaRPr lang="en-GB" dirty="0"/>
          </a:p>
        </p:txBody>
      </p:sp>
      <p:pic>
        <p:nvPicPr>
          <p:cNvPr id="6" name="Picture 2" descr="Image result for document checking clipart">
            <a:extLst>
              <a:ext uri="{FF2B5EF4-FFF2-40B4-BE49-F238E27FC236}">
                <a16:creationId xmlns:a16="http://schemas.microsoft.com/office/drawing/2014/main" id="{A78B9970-CF2E-49F9-9CB8-1934D82934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82118" y="134432"/>
            <a:ext cx="1650620" cy="1650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7474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808EF-C5E0-4D7F-9E12-02C70530983F}"/>
              </a:ext>
            </a:extLst>
          </p:cNvPr>
          <p:cNvSpPr>
            <a:spLocks noGrp="1"/>
          </p:cNvSpPr>
          <p:nvPr>
            <p:ph type="title"/>
          </p:nvPr>
        </p:nvSpPr>
        <p:spPr>
          <a:xfrm>
            <a:off x="1261170" y="762690"/>
            <a:ext cx="9603275" cy="1049235"/>
          </a:xfrm>
        </p:spPr>
        <p:txBody>
          <a:bodyPr>
            <a:normAutofit/>
          </a:bodyPr>
          <a:lstStyle/>
          <a:p>
            <a:r>
              <a:rPr lang="en-GB" sz="2800" b="1" dirty="0"/>
              <a:t>Our reflections </a:t>
            </a:r>
          </a:p>
        </p:txBody>
      </p:sp>
      <p:sp>
        <p:nvSpPr>
          <p:cNvPr id="3" name="Content Placeholder 2">
            <a:extLst>
              <a:ext uri="{FF2B5EF4-FFF2-40B4-BE49-F238E27FC236}">
                <a16:creationId xmlns:a16="http://schemas.microsoft.com/office/drawing/2014/main" id="{FCADAE25-683D-4369-A914-40DA4769AD22}"/>
              </a:ext>
            </a:extLst>
          </p:cNvPr>
          <p:cNvSpPr>
            <a:spLocks noGrp="1"/>
          </p:cNvSpPr>
          <p:nvPr>
            <p:ph idx="1"/>
          </p:nvPr>
        </p:nvSpPr>
        <p:spPr>
          <a:xfrm>
            <a:off x="393974" y="2208077"/>
            <a:ext cx="11404051" cy="5052018"/>
          </a:xfrm>
        </p:spPr>
        <p:txBody>
          <a:bodyPr>
            <a:normAutofit/>
          </a:bodyPr>
          <a:lstStyle/>
          <a:p>
            <a:pPr>
              <a:lnSpc>
                <a:spcPct val="120000"/>
              </a:lnSpc>
            </a:pPr>
            <a:r>
              <a:rPr lang="en-GB" sz="2400" dirty="0"/>
              <a:t>Kristina and Sally have both invested and benefited professionally and personally from working on, and with the JLA (PSPs). We do this work with commitment to its purpose.</a:t>
            </a:r>
          </a:p>
          <a:p>
            <a:pPr>
              <a:lnSpc>
                <a:spcPct val="120000"/>
              </a:lnSpc>
            </a:pPr>
            <a:endParaRPr lang="en-GB" sz="2400" dirty="0"/>
          </a:p>
          <a:p>
            <a:pPr>
              <a:lnSpc>
                <a:spcPct val="120000"/>
              </a:lnSpc>
            </a:pPr>
            <a:r>
              <a:rPr lang="en-GB" sz="2400" dirty="0"/>
              <a:t>We conclude that the JLA, which was created to challenge the status quo of research portfolios and to introduce the concept of shared research agendas, has been an impetus to getting more research done in some health areas.</a:t>
            </a:r>
          </a:p>
        </p:txBody>
      </p:sp>
      <p:pic>
        <p:nvPicPr>
          <p:cNvPr id="5" name="Picture 4">
            <a:extLst>
              <a:ext uri="{FF2B5EF4-FFF2-40B4-BE49-F238E27FC236}">
                <a16:creationId xmlns:a16="http://schemas.microsoft.com/office/drawing/2014/main" id="{7EDB24AA-9A71-4281-94ED-937784603B2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669445" y="108594"/>
            <a:ext cx="2390001" cy="1594112"/>
          </a:xfrm>
          <a:prstGeom prst="rect">
            <a:avLst/>
          </a:prstGeom>
        </p:spPr>
      </p:pic>
    </p:spTree>
    <p:extLst>
      <p:ext uri="{BB962C8B-B14F-4D97-AF65-F5344CB8AC3E}">
        <p14:creationId xmlns:p14="http://schemas.microsoft.com/office/powerpoint/2010/main" val="4160078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4DF87-F3BF-4460-B6D0-9532E439989E}"/>
              </a:ext>
            </a:extLst>
          </p:cNvPr>
          <p:cNvSpPr>
            <a:spLocks noGrp="1"/>
          </p:cNvSpPr>
          <p:nvPr>
            <p:ph type="title"/>
          </p:nvPr>
        </p:nvSpPr>
        <p:spPr>
          <a:xfrm>
            <a:off x="1258594" y="966497"/>
            <a:ext cx="9603275" cy="1049235"/>
          </a:xfrm>
        </p:spPr>
        <p:txBody>
          <a:bodyPr>
            <a:normAutofit/>
          </a:bodyPr>
          <a:lstStyle/>
          <a:p>
            <a:r>
              <a:rPr lang="en-GB" sz="2800" b="1" dirty="0"/>
              <a:t>Our reflections </a:t>
            </a:r>
            <a:endParaRPr lang="en-GB" sz="2800" dirty="0"/>
          </a:p>
        </p:txBody>
      </p:sp>
      <p:sp>
        <p:nvSpPr>
          <p:cNvPr id="3" name="Content Placeholder 2">
            <a:extLst>
              <a:ext uri="{FF2B5EF4-FFF2-40B4-BE49-F238E27FC236}">
                <a16:creationId xmlns:a16="http://schemas.microsoft.com/office/drawing/2014/main" id="{4EC5EA97-9B4B-4BD1-AFAF-03E857D7035F}"/>
              </a:ext>
            </a:extLst>
          </p:cNvPr>
          <p:cNvSpPr>
            <a:spLocks noGrp="1"/>
          </p:cNvSpPr>
          <p:nvPr>
            <p:ph idx="1"/>
          </p:nvPr>
        </p:nvSpPr>
        <p:spPr>
          <a:xfrm>
            <a:off x="615820" y="2015732"/>
            <a:ext cx="11152110" cy="3955698"/>
          </a:xfrm>
        </p:spPr>
        <p:txBody>
          <a:bodyPr>
            <a:normAutofit fontScale="92500" lnSpcReduction="10000"/>
          </a:bodyPr>
          <a:lstStyle/>
          <a:p>
            <a:pPr>
              <a:lnSpc>
                <a:spcPct val="120000"/>
              </a:lnSpc>
            </a:pPr>
            <a:r>
              <a:rPr lang="en-GB" sz="2400" dirty="0"/>
              <a:t>There continues to be tension in who decides what is the ‘right’ question to research, and often trade offs between questions that are relevant and useful to patients and clinicians, and those that are amenable to researching using current methods. The culture of many research institutions tends to prioritise scientific rigor and reliability of evidence over relevance and utility of the findings.</a:t>
            </a:r>
          </a:p>
          <a:p>
            <a:pPr>
              <a:lnSpc>
                <a:spcPct val="120000"/>
              </a:lnSpc>
            </a:pPr>
            <a:endParaRPr lang="en-GB" sz="2400" dirty="0"/>
          </a:p>
          <a:p>
            <a:pPr>
              <a:lnSpc>
                <a:spcPct val="120000"/>
              </a:lnSpc>
            </a:pPr>
            <a:r>
              <a:rPr lang="en-GB" sz="2400" dirty="0"/>
              <a:t>We believe there must be a continued focus on learning from past and current JLA PSPs about how best to achieve impact and exploration of the wider impacts beyond research, especially as the JLA model itself continues to evolve.</a:t>
            </a:r>
          </a:p>
          <a:p>
            <a:endParaRPr lang="en-GB" dirty="0"/>
          </a:p>
        </p:txBody>
      </p:sp>
    </p:spTree>
    <p:extLst>
      <p:ext uri="{BB962C8B-B14F-4D97-AF65-F5344CB8AC3E}">
        <p14:creationId xmlns:p14="http://schemas.microsoft.com/office/powerpoint/2010/main" val="648839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CD86F4-A585-4011-81A7-6182906D8E65}"/>
              </a:ext>
            </a:extLst>
          </p:cNvPr>
          <p:cNvSpPr>
            <a:spLocks noGrp="1"/>
          </p:cNvSpPr>
          <p:nvPr>
            <p:ph idx="1"/>
          </p:nvPr>
        </p:nvSpPr>
        <p:spPr>
          <a:xfrm>
            <a:off x="329682" y="2013481"/>
            <a:ext cx="11532636" cy="4773958"/>
          </a:xfrm>
        </p:spPr>
        <p:txBody>
          <a:bodyPr>
            <a:normAutofit fontScale="92500" lnSpcReduction="20000"/>
          </a:bodyPr>
          <a:lstStyle/>
          <a:p>
            <a:pPr marL="0" indent="0">
              <a:buNone/>
            </a:pPr>
            <a:r>
              <a:rPr lang="en-GB" sz="3200" dirty="0"/>
              <a:t>Tanya Baldwin, Ben Clyde, Jo Crocker ,Russell Dean, Trish Greenhalgh, Caroline Jordan, Polly Kerr, Michele Acton, Katherine Cowan, Bryony Dean Franklin, Simon Denegri, Ed Holloway, Mary Madden, Mark Taylor, Amanda Roberts, Brian Rochford, Roger Wilson, Sabine Best, Jeremy Chataway, James Cusack, Irenie Ekkeshis, Alexander Heazell,  Julia Hamer-Hunt, Helen Henshaw, Stella Huyshe-Shires, Lynn Laidlaw, Thomas Kabir, Susan Kohlhaas, Sarah Meaney, Chris Morris, Vanessa Pinfold, Noémi Roy, Kamini Shah, David Stockdale, Kim Thomas, Maryrose Tarpey, Richard Stephens, Beccy Maeso and more anon contributors.</a:t>
            </a:r>
            <a:br>
              <a:rPr lang="en-GB" sz="3200" dirty="0"/>
            </a:br>
            <a:r>
              <a:rPr lang="en-GB" dirty="0"/>
              <a:t> </a:t>
            </a:r>
          </a:p>
          <a:p>
            <a:endParaRPr lang="en-GB" dirty="0"/>
          </a:p>
        </p:txBody>
      </p:sp>
      <p:pic>
        <p:nvPicPr>
          <p:cNvPr id="5" name="Picture 4">
            <a:extLst>
              <a:ext uri="{FF2B5EF4-FFF2-40B4-BE49-F238E27FC236}">
                <a16:creationId xmlns:a16="http://schemas.microsoft.com/office/drawing/2014/main" id="{1C33C0CA-2987-45AC-AF74-D23817B979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4335" y="70561"/>
            <a:ext cx="5001208" cy="1587410"/>
          </a:xfrm>
          <a:prstGeom prst="rect">
            <a:avLst/>
          </a:prstGeom>
        </p:spPr>
      </p:pic>
    </p:spTree>
    <p:extLst>
      <p:ext uri="{BB962C8B-B14F-4D97-AF65-F5344CB8AC3E}">
        <p14:creationId xmlns:p14="http://schemas.microsoft.com/office/powerpoint/2010/main" val="19358876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59A2F-5A20-413E-B269-972006322724}"/>
              </a:ext>
            </a:extLst>
          </p:cNvPr>
          <p:cNvSpPr>
            <a:spLocks noGrp="1"/>
          </p:cNvSpPr>
          <p:nvPr>
            <p:ph type="title"/>
          </p:nvPr>
        </p:nvSpPr>
        <p:spPr/>
        <p:txBody>
          <a:bodyPr/>
          <a:lstStyle/>
          <a:p>
            <a:r>
              <a:rPr lang="en-GB" dirty="0"/>
              <a:t>Some questions </a:t>
            </a:r>
            <a:r>
              <a:rPr lang="en-GB"/>
              <a:t>to consider  </a:t>
            </a:r>
            <a:endParaRPr lang="en-GB" dirty="0"/>
          </a:p>
        </p:txBody>
      </p:sp>
      <p:sp>
        <p:nvSpPr>
          <p:cNvPr id="3" name="Content Placeholder 2">
            <a:extLst>
              <a:ext uri="{FF2B5EF4-FFF2-40B4-BE49-F238E27FC236}">
                <a16:creationId xmlns:a16="http://schemas.microsoft.com/office/drawing/2014/main" id="{2D0470C0-43CB-4336-822E-B18371B6E41A}"/>
              </a:ext>
            </a:extLst>
          </p:cNvPr>
          <p:cNvSpPr>
            <a:spLocks noGrp="1"/>
          </p:cNvSpPr>
          <p:nvPr>
            <p:ph idx="1"/>
          </p:nvPr>
        </p:nvSpPr>
        <p:spPr/>
        <p:txBody>
          <a:bodyPr>
            <a:normAutofit lnSpcReduction="10000"/>
          </a:bodyPr>
          <a:lstStyle/>
          <a:p>
            <a:pPr lvl="0"/>
            <a:r>
              <a:rPr lang="en-GB" sz="3200" dirty="0"/>
              <a:t>Who’s job is it to work with the JLA priorities?</a:t>
            </a:r>
          </a:p>
          <a:p>
            <a:pPr lvl="0"/>
            <a:endParaRPr lang="en-GB" sz="3200" dirty="0"/>
          </a:p>
          <a:p>
            <a:pPr lvl="0"/>
            <a:r>
              <a:rPr lang="en-GB" sz="3200" dirty="0"/>
              <a:t>What role could your organisation play, if any?</a:t>
            </a:r>
          </a:p>
          <a:p>
            <a:pPr lvl="0"/>
            <a:endParaRPr lang="en-GB" sz="3200" dirty="0"/>
          </a:p>
          <a:p>
            <a:pPr lvl="0"/>
            <a:r>
              <a:rPr lang="en-GB" sz="3200" dirty="0"/>
              <a:t>What would help or hinder this work?</a:t>
            </a:r>
          </a:p>
          <a:p>
            <a:endParaRPr lang="en-GB" dirty="0"/>
          </a:p>
        </p:txBody>
      </p:sp>
    </p:spTree>
    <p:extLst>
      <p:ext uri="{BB962C8B-B14F-4D97-AF65-F5344CB8AC3E}">
        <p14:creationId xmlns:p14="http://schemas.microsoft.com/office/powerpoint/2010/main" val="228516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5D793-D3B1-4FA0-BD27-759B82786697}"/>
              </a:ext>
            </a:extLst>
          </p:cNvPr>
          <p:cNvSpPr>
            <a:spLocks noGrp="1"/>
          </p:cNvSpPr>
          <p:nvPr>
            <p:ph type="title"/>
          </p:nvPr>
        </p:nvSpPr>
        <p:spPr>
          <a:xfrm>
            <a:off x="1363222" y="627968"/>
            <a:ext cx="9603275" cy="1049235"/>
          </a:xfrm>
        </p:spPr>
        <p:txBody>
          <a:bodyPr/>
          <a:lstStyle/>
          <a:p>
            <a:r>
              <a:rPr lang="en-GB" b="1" dirty="0"/>
              <a:t>Content of this presentation </a:t>
            </a:r>
          </a:p>
        </p:txBody>
      </p:sp>
      <p:sp>
        <p:nvSpPr>
          <p:cNvPr id="3" name="Content Placeholder 2">
            <a:extLst>
              <a:ext uri="{FF2B5EF4-FFF2-40B4-BE49-F238E27FC236}">
                <a16:creationId xmlns:a16="http://schemas.microsoft.com/office/drawing/2014/main" id="{4DD7B146-EE4C-4CBC-9112-E558F7F025FC}"/>
              </a:ext>
            </a:extLst>
          </p:cNvPr>
          <p:cNvSpPr>
            <a:spLocks noGrp="1"/>
          </p:cNvSpPr>
          <p:nvPr>
            <p:ph idx="1"/>
          </p:nvPr>
        </p:nvSpPr>
        <p:spPr>
          <a:xfrm>
            <a:off x="712358" y="1982061"/>
            <a:ext cx="11015816" cy="4351338"/>
          </a:xfrm>
        </p:spPr>
        <p:txBody>
          <a:bodyPr/>
          <a:lstStyle/>
          <a:p>
            <a:pPr lvl="1"/>
            <a:r>
              <a:rPr lang="en-GB" sz="3200" dirty="0"/>
              <a:t>Background to the project and how it was done </a:t>
            </a:r>
          </a:p>
          <a:p>
            <a:pPr lvl="1"/>
            <a:r>
              <a:rPr lang="en-GB" sz="3200" dirty="0"/>
              <a:t>Summary of findings - positive and negative impact patterns</a:t>
            </a:r>
          </a:p>
          <a:p>
            <a:pPr lvl="1"/>
            <a:r>
              <a:rPr lang="en-GB" sz="3200" dirty="0"/>
              <a:t>Limitations of the project </a:t>
            </a:r>
          </a:p>
          <a:p>
            <a:pPr lvl="1"/>
            <a:r>
              <a:rPr lang="en-GB" sz="3200" dirty="0"/>
              <a:t>Our reflections </a:t>
            </a:r>
          </a:p>
          <a:p>
            <a:pPr lvl="1"/>
            <a:r>
              <a:rPr lang="en-GB" sz="3200" dirty="0"/>
              <a:t>11.15 - 12 – presentation and feedback </a:t>
            </a:r>
          </a:p>
          <a:p>
            <a:pPr lvl="1"/>
            <a:r>
              <a:rPr lang="en-GB" sz="3200" dirty="0"/>
              <a:t>12.20 – 13.00 facilitated discussion</a:t>
            </a:r>
          </a:p>
          <a:p>
            <a:endParaRPr lang="en-GB" dirty="0"/>
          </a:p>
        </p:txBody>
      </p:sp>
    </p:spTree>
    <p:extLst>
      <p:ext uri="{BB962C8B-B14F-4D97-AF65-F5344CB8AC3E}">
        <p14:creationId xmlns:p14="http://schemas.microsoft.com/office/powerpoint/2010/main" val="8181423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39A71-6887-448B-AC66-CD62B490DDAC}"/>
              </a:ext>
            </a:extLst>
          </p:cNvPr>
          <p:cNvSpPr>
            <a:spLocks noGrp="1"/>
          </p:cNvSpPr>
          <p:nvPr>
            <p:ph type="title"/>
          </p:nvPr>
        </p:nvSpPr>
        <p:spPr/>
        <p:txBody>
          <a:bodyPr/>
          <a:lstStyle/>
          <a:p>
            <a:r>
              <a:rPr lang="en-GB" b="1" dirty="0"/>
              <a:t>Key Lessons at the end of each section </a:t>
            </a:r>
          </a:p>
        </p:txBody>
      </p:sp>
      <p:sp>
        <p:nvSpPr>
          <p:cNvPr id="3" name="Content Placeholder 2">
            <a:extLst>
              <a:ext uri="{FF2B5EF4-FFF2-40B4-BE49-F238E27FC236}">
                <a16:creationId xmlns:a16="http://schemas.microsoft.com/office/drawing/2014/main" id="{2E2FBCD2-D5C0-4480-9923-B59CD8D83512}"/>
              </a:ext>
            </a:extLst>
          </p:cNvPr>
          <p:cNvSpPr>
            <a:spLocks noGrp="1"/>
          </p:cNvSpPr>
          <p:nvPr>
            <p:ph idx="1"/>
          </p:nvPr>
        </p:nvSpPr>
        <p:spPr>
          <a:xfrm>
            <a:off x="270589" y="2015732"/>
            <a:ext cx="11448660" cy="3450613"/>
          </a:xfrm>
        </p:spPr>
        <p:txBody>
          <a:bodyPr>
            <a:normAutofit fontScale="92500" lnSpcReduction="10000"/>
          </a:bodyPr>
          <a:lstStyle/>
          <a:p>
            <a:r>
              <a:rPr lang="en-GB" sz="2400" b="1" dirty="0"/>
              <a:t>Planning: </a:t>
            </a:r>
            <a:r>
              <a:rPr lang="en-GB" sz="2400" dirty="0"/>
              <a:t>preparing for the end at the start</a:t>
            </a:r>
          </a:p>
          <a:p>
            <a:r>
              <a:rPr lang="en-GB" sz="2400" b="1" dirty="0"/>
              <a:t>Sharing: </a:t>
            </a:r>
            <a:r>
              <a:rPr lang="en-GB" sz="2400" dirty="0"/>
              <a:t>disseminating the JLA PSP priorities </a:t>
            </a:r>
          </a:p>
          <a:p>
            <a:r>
              <a:rPr lang="en-GB" sz="2400" b="1" dirty="0"/>
              <a:t>Influencing: </a:t>
            </a:r>
            <a:r>
              <a:rPr lang="en-GB" sz="2400" dirty="0"/>
              <a:t>persuading others to respond to the research priorities</a:t>
            </a:r>
          </a:p>
          <a:p>
            <a:r>
              <a:rPr lang="en-GB" sz="2400" b="1" dirty="0"/>
              <a:t>Responding: </a:t>
            </a:r>
            <a:r>
              <a:rPr lang="en-GB" sz="2400" dirty="0"/>
              <a:t>using JLA PSP priorities to influence strategy and funding decisions</a:t>
            </a:r>
          </a:p>
          <a:p>
            <a:r>
              <a:rPr lang="en-GB" sz="2400" b="1" dirty="0"/>
              <a:t>Translating: </a:t>
            </a:r>
            <a:r>
              <a:rPr lang="en-GB" sz="2400" dirty="0"/>
              <a:t>turning a priority topic into a research project </a:t>
            </a:r>
          </a:p>
          <a:p>
            <a:r>
              <a:rPr lang="en-GB" sz="2400" b="1" dirty="0"/>
              <a:t>Evaluating: </a:t>
            </a:r>
            <a:r>
              <a:rPr lang="en-GB" sz="2400" dirty="0"/>
              <a:t>assessing whether JLA PSPs are making a difference to research</a:t>
            </a:r>
          </a:p>
          <a:p>
            <a:r>
              <a:rPr lang="en-GB" sz="2400" b="1" dirty="0"/>
              <a:t>Transforming: </a:t>
            </a:r>
            <a:r>
              <a:rPr lang="en-GB" sz="2400" dirty="0"/>
              <a:t>changing culture, policy, organisations and people</a:t>
            </a:r>
          </a:p>
          <a:p>
            <a:pPr lvl="0"/>
            <a:endParaRPr lang="en-GB" dirty="0"/>
          </a:p>
        </p:txBody>
      </p:sp>
    </p:spTree>
    <p:extLst>
      <p:ext uri="{BB962C8B-B14F-4D97-AF65-F5344CB8AC3E}">
        <p14:creationId xmlns:p14="http://schemas.microsoft.com/office/powerpoint/2010/main" val="3601546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F5EF4-2CB7-42AD-ACD8-CF1B329DD9B9}"/>
              </a:ext>
            </a:extLst>
          </p:cNvPr>
          <p:cNvSpPr>
            <a:spLocks noGrp="1"/>
          </p:cNvSpPr>
          <p:nvPr>
            <p:ph type="title"/>
          </p:nvPr>
        </p:nvSpPr>
        <p:spPr>
          <a:xfrm>
            <a:off x="1402743" y="688988"/>
            <a:ext cx="10789257" cy="857185"/>
          </a:xfrm>
        </p:spPr>
        <p:txBody>
          <a:bodyPr/>
          <a:lstStyle/>
          <a:p>
            <a:r>
              <a:rPr lang="en-GB" b="1" dirty="0"/>
              <a:t>Background to the project</a:t>
            </a:r>
          </a:p>
        </p:txBody>
      </p:sp>
      <p:sp>
        <p:nvSpPr>
          <p:cNvPr id="3" name="Content Placeholder 2">
            <a:extLst>
              <a:ext uri="{FF2B5EF4-FFF2-40B4-BE49-F238E27FC236}">
                <a16:creationId xmlns:a16="http://schemas.microsoft.com/office/drawing/2014/main" id="{E2157C19-724E-4E5A-BD33-CD07CC1F13F0}"/>
              </a:ext>
            </a:extLst>
          </p:cNvPr>
          <p:cNvSpPr>
            <a:spLocks noGrp="1"/>
          </p:cNvSpPr>
          <p:nvPr>
            <p:ph idx="1"/>
          </p:nvPr>
        </p:nvSpPr>
        <p:spPr>
          <a:xfrm>
            <a:off x="286935" y="2135726"/>
            <a:ext cx="11024077" cy="4351338"/>
          </a:xfrm>
        </p:spPr>
        <p:txBody>
          <a:bodyPr>
            <a:normAutofit/>
          </a:bodyPr>
          <a:lstStyle/>
          <a:p>
            <a:r>
              <a:rPr lang="en-GB" dirty="0"/>
              <a:t>We would describe JLA model as ‘well described but under evaluated’</a:t>
            </a:r>
          </a:p>
          <a:p>
            <a:r>
              <a:rPr lang="en-GB" dirty="0"/>
              <a:t>Commonly asked question about JLA PSPs is </a:t>
            </a:r>
            <a:r>
              <a:rPr lang="en-GB" i="1" dirty="0"/>
              <a:t>‘What is the impact of the priorities on research?’ </a:t>
            </a:r>
            <a:r>
              <a:rPr lang="en-GB" dirty="0"/>
              <a:t>– do we know?  </a:t>
            </a:r>
          </a:p>
          <a:p>
            <a:r>
              <a:rPr lang="en-GB" dirty="0"/>
              <a:t>We were curious to know and understand better the impacts of JLA PSPs</a:t>
            </a:r>
          </a:p>
          <a:p>
            <a:r>
              <a:rPr lang="en-GB" dirty="0"/>
              <a:t>Funded and supported by Trish Greenhalgh NIHR Biomedical Research Centre, Oxford. </a:t>
            </a:r>
          </a:p>
          <a:p>
            <a:r>
              <a:rPr lang="en-GB" dirty="0"/>
              <a:t>Oxford has a strong history with the origins of the JLA and has hosted many JLA PSPs</a:t>
            </a:r>
          </a:p>
          <a:p>
            <a:endParaRPr lang="en-GB" dirty="0"/>
          </a:p>
        </p:txBody>
      </p:sp>
      <p:sp>
        <p:nvSpPr>
          <p:cNvPr id="4" name="TextBox 3">
            <a:extLst>
              <a:ext uri="{FF2B5EF4-FFF2-40B4-BE49-F238E27FC236}">
                <a16:creationId xmlns:a16="http://schemas.microsoft.com/office/drawing/2014/main" id="{CC4BCA0A-A177-43FB-9D48-5254B59D6884}"/>
              </a:ext>
            </a:extLst>
          </p:cNvPr>
          <p:cNvSpPr txBox="1"/>
          <p:nvPr/>
        </p:nvSpPr>
        <p:spPr>
          <a:xfrm>
            <a:off x="286935" y="5281373"/>
            <a:ext cx="11579290" cy="646331"/>
          </a:xfrm>
          <a:prstGeom prst="rect">
            <a:avLst/>
          </a:prstGeom>
          <a:noFill/>
        </p:spPr>
        <p:txBody>
          <a:bodyPr wrap="square" rtlCol="0">
            <a:spAutoFit/>
          </a:bodyPr>
          <a:lstStyle/>
          <a:p>
            <a:r>
              <a:rPr lang="en-GB" i="1" dirty="0"/>
              <a:t>National Institute for Health Research Biomedical Research Centre Oxford Grant BRC-1215-20008 to the Oxford University Hospitals NHS Foundation Trust and the University of Oxford. </a:t>
            </a:r>
          </a:p>
        </p:txBody>
      </p:sp>
    </p:spTree>
    <p:extLst>
      <p:ext uri="{BB962C8B-B14F-4D97-AF65-F5344CB8AC3E}">
        <p14:creationId xmlns:p14="http://schemas.microsoft.com/office/powerpoint/2010/main" val="3823774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068CB-1E77-43F7-8BFF-4F334C5A9427}"/>
              </a:ext>
            </a:extLst>
          </p:cNvPr>
          <p:cNvSpPr>
            <a:spLocks noGrp="1"/>
          </p:cNvSpPr>
          <p:nvPr>
            <p:ph type="title"/>
          </p:nvPr>
        </p:nvSpPr>
        <p:spPr/>
        <p:txBody>
          <a:bodyPr/>
          <a:lstStyle/>
          <a:p>
            <a:r>
              <a:rPr lang="en-GB" dirty="0"/>
              <a:t>James Lind Alliance (JLA) </a:t>
            </a:r>
          </a:p>
        </p:txBody>
      </p:sp>
      <p:sp>
        <p:nvSpPr>
          <p:cNvPr id="3" name="Content Placeholder 2">
            <a:extLst>
              <a:ext uri="{FF2B5EF4-FFF2-40B4-BE49-F238E27FC236}">
                <a16:creationId xmlns:a16="http://schemas.microsoft.com/office/drawing/2014/main" id="{0ABCCDA7-C16C-4D76-9ED9-2F0B3D812B29}"/>
              </a:ext>
            </a:extLst>
          </p:cNvPr>
          <p:cNvSpPr>
            <a:spLocks noGrp="1"/>
          </p:cNvSpPr>
          <p:nvPr>
            <p:ph idx="1"/>
          </p:nvPr>
        </p:nvSpPr>
        <p:spPr>
          <a:xfrm>
            <a:off x="584887" y="2119099"/>
            <a:ext cx="9603275" cy="4037749"/>
          </a:xfrm>
        </p:spPr>
        <p:txBody>
          <a:bodyPr>
            <a:normAutofit/>
          </a:bodyPr>
          <a:lstStyle/>
          <a:p>
            <a:r>
              <a:rPr lang="en-GB" sz="2400" dirty="0"/>
              <a:t>Main purpose to agree shared research priorities for research by using a process that is inclusive, equitable, transparent and evidence based</a:t>
            </a:r>
          </a:p>
          <a:p>
            <a:r>
              <a:rPr lang="en-GB" sz="2400" dirty="0"/>
              <a:t>Conception in 2003 – constant evolution and refinement – move from independent status to part of the Wessex Institute </a:t>
            </a:r>
          </a:p>
          <a:p>
            <a:r>
              <a:rPr lang="en-GB" sz="2400" dirty="0"/>
              <a:t>@ 2020 over 100 completed Priority Setting Partnerships (PSP)</a:t>
            </a:r>
          </a:p>
          <a:p>
            <a:r>
              <a:rPr lang="en-GB" sz="2400" dirty="0"/>
              <a:t>Average about 14 completing a year </a:t>
            </a:r>
          </a:p>
          <a:p>
            <a:r>
              <a:rPr lang="en-GB" sz="2400" dirty="0"/>
              <a:t>International profile (Canada – satellite) Europe,  Africa and Australia </a:t>
            </a:r>
          </a:p>
        </p:txBody>
      </p:sp>
      <p:pic>
        <p:nvPicPr>
          <p:cNvPr id="5" name="Picture 4">
            <a:extLst>
              <a:ext uri="{FF2B5EF4-FFF2-40B4-BE49-F238E27FC236}">
                <a16:creationId xmlns:a16="http://schemas.microsoft.com/office/drawing/2014/main" id="{AD0BC2CF-9FA0-41E1-8A10-BC8CBE4EC0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75015" y="300173"/>
            <a:ext cx="2516195" cy="1264235"/>
          </a:xfrm>
          <a:prstGeom prst="rect">
            <a:avLst/>
          </a:prstGeom>
        </p:spPr>
      </p:pic>
    </p:spTree>
    <p:extLst>
      <p:ext uri="{BB962C8B-B14F-4D97-AF65-F5344CB8AC3E}">
        <p14:creationId xmlns:p14="http://schemas.microsoft.com/office/powerpoint/2010/main" val="1419642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91D81-E964-4233-99FF-9791341CBEB6}"/>
              </a:ext>
            </a:extLst>
          </p:cNvPr>
          <p:cNvSpPr>
            <a:spLocks noGrp="1"/>
          </p:cNvSpPr>
          <p:nvPr>
            <p:ph type="title"/>
          </p:nvPr>
        </p:nvSpPr>
        <p:spPr/>
        <p:txBody>
          <a:bodyPr/>
          <a:lstStyle/>
          <a:p>
            <a:r>
              <a:rPr lang="en-GB" b="1" dirty="0"/>
              <a:t>Primary audience for the report</a:t>
            </a:r>
          </a:p>
        </p:txBody>
      </p:sp>
      <p:sp>
        <p:nvSpPr>
          <p:cNvPr id="3" name="Content Placeholder 2">
            <a:extLst>
              <a:ext uri="{FF2B5EF4-FFF2-40B4-BE49-F238E27FC236}">
                <a16:creationId xmlns:a16="http://schemas.microsoft.com/office/drawing/2014/main" id="{4D8AAFBB-49D8-4EA4-AA82-C3B3B91C83AB}"/>
              </a:ext>
            </a:extLst>
          </p:cNvPr>
          <p:cNvSpPr>
            <a:spLocks noGrp="1"/>
          </p:cNvSpPr>
          <p:nvPr>
            <p:ph idx="1"/>
          </p:nvPr>
        </p:nvSpPr>
        <p:spPr>
          <a:xfrm>
            <a:off x="279919" y="2025062"/>
            <a:ext cx="11290040" cy="3450613"/>
          </a:xfrm>
        </p:spPr>
        <p:txBody>
          <a:bodyPr/>
          <a:lstStyle/>
          <a:p>
            <a:r>
              <a:rPr lang="en-GB" sz="2400" dirty="0"/>
              <a:t>Main audience for this report is past, present and future PSPs. We hope the lessons learnt will help PSPs with the work that happens after the JLA process has concluded, and could usefully inform future evaluations</a:t>
            </a:r>
          </a:p>
          <a:p>
            <a:r>
              <a:rPr lang="en-GB" sz="2400" dirty="0"/>
              <a:t>BUT the findings from this project have implications for many other health and research organisations, as impact it is not the sole responsibility of the JLA and PSPs</a:t>
            </a:r>
          </a:p>
          <a:p>
            <a:r>
              <a:rPr lang="en-GB" sz="2400" dirty="0"/>
              <a:t>Thanks to the Impact Coffee Club for being interested in our work and providing an opportunity to share our findings! </a:t>
            </a:r>
          </a:p>
          <a:p>
            <a:endParaRPr lang="en-GB" sz="2400" dirty="0"/>
          </a:p>
          <a:p>
            <a:endParaRPr lang="en-GB" dirty="0"/>
          </a:p>
          <a:p>
            <a:endParaRPr lang="en-GB" dirty="0"/>
          </a:p>
          <a:p>
            <a:pPr marL="0" indent="0" algn="ctr">
              <a:buNone/>
            </a:pPr>
            <a:endParaRPr lang="en-GB" dirty="0"/>
          </a:p>
        </p:txBody>
      </p:sp>
      <p:pic>
        <p:nvPicPr>
          <p:cNvPr id="6" name="Picture 2" descr="Image result for reading reports clip art">
            <a:extLst>
              <a:ext uri="{FF2B5EF4-FFF2-40B4-BE49-F238E27FC236}">
                <a16:creationId xmlns:a16="http://schemas.microsoft.com/office/drawing/2014/main" id="{83545C8E-E1B4-48CF-A771-D259DBC36E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50760" y="246490"/>
            <a:ext cx="2102654" cy="14484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412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82EB0-09CD-4F33-B155-9EF42D731F4C}"/>
              </a:ext>
            </a:extLst>
          </p:cNvPr>
          <p:cNvSpPr>
            <a:spLocks noGrp="1"/>
          </p:cNvSpPr>
          <p:nvPr>
            <p:ph type="title"/>
          </p:nvPr>
        </p:nvSpPr>
        <p:spPr>
          <a:xfrm>
            <a:off x="635840" y="263343"/>
            <a:ext cx="9603275" cy="1049235"/>
          </a:xfrm>
        </p:spPr>
        <p:txBody>
          <a:bodyPr/>
          <a:lstStyle/>
          <a:p>
            <a:r>
              <a:rPr lang="en-GB" b="1" dirty="0"/>
              <a:t>Project objectives</a:t>
            </a:r>
          </a:p>
        </p:txBody>
      </p:sp>
      <p:sp>
        <p:nvSpPr>
          <p:cNvPr id="3" name="Content Placeholder 2">
            <a:extLst>
              <a:ext uri="{FF2B5EF4-FFF2-40B4-BE49-F238E27FC236}">
                <a16:creationId xmlns:a16="http://schemas.microsoft.com/office/drawing/2014/main" id="{28C8762C-2EE5-42CF-A2F5-F5233D3ED6E2}"/>
              </a:ext>
            </a:extLst>
          </p:cNvPr>
          <p:cNvSpPr>
            <a:spLocks noGrp="1"/>
          </p:cNvSpPr>
          <p:nvPr>
            <p:ph sz="quarter" idx="13"/>
          </p:nvPr>
        </p:nvSpPr>
        <p:spPr>
          <a:xfrm>
            <a:off x="447243" y="1434223"/>
            <a:ext cx="10363826" cy="4778733"/>
          </a:xfrm>
        </p:spPr>
        <p:txBody>
          <a:bodyPr>
            <a:normAutofit/>
          </a:bodyPr>
          <a:lstStyle/>
          <a:p>
            <a:r>
              <a:rPr lang="en-GB" sz="2400" dirty="0"/>
              <a:t>Identify </a:t>
            </a:r>
            <a:r>
              <a:rPr lang="en-GB" sz="2400" b="1" dirty="0"/>
              <a:t>examples of success </a:t>
            </a:r>
            <a:r>
              <a:rPr lang="en-GB" sz="2400" dirty="0"/>
              <a:t>and develop case studies to explore how researchers and funders were positively influenced in each case</a:t>
            </a:r>
          </a:p>
          <a:p>
            <a:endParaRPr lang="en-GB" sz="2400" dirty="0"/>
          </a:p>
          <a:p>
            <a:r>
              <a:rPr lang="en-GB" sz="2400" dirty="0"/>
              <a:t>Identify </a:t>
            </a:r>
            <a:r>
              <a:rPr lang="en-GB" sz="2400" b="1" dirty="0"/>
              <a:t>challenges and tensions </a:t>
            </a:r>
            <a:r>
              <a:rPr lang="en-GB" sz="2400" dirty="0"/>
              <a:t>in the use of JLA PSP priorities by researchers and funders and how these have been addressed</a:t>
            </a:r>
          </a:p>
          <a:p>
            <a:endParaRPr lang="en-GB" sz="2400" dirty="0"/>
          </a:p>
          <a:p>
            <a:r>
              <a:rPr lang="en-GB" sz="2400" dirty="0"/>
              <a:t>Explore what </a:t>
            </a:r>
            <a:r>
              <a:rPr lang="en-GB" sz="2400" b="1" dirty="0"/>
              <a:t>practical approaches </a:t>
            </a:r>
            <a:r>
              <a:rPr lang="en-GB" sz="2400" dirty="0"/>
              <a:t>could be taken to maximise the impact of PSPs, both during the process as well as after identifying a Top 10 list of priority topics</a:t>
            </a:r>
          </a:p>
          <a:p>
            <a:endParaRPr lang="en-GB" dirty="0"/>
          </a:p>
          <a:p>
            <a:endParaRPr lang="en-GB" dirty="0"/>
          </a:p>
        </p:txBody>
      </p:sp>
    </p:spTree>
    <p:extLst>
      <p:ext uri="{BB962C8B-B14F-4D97-AF65-F5344CB8AC3E}">
        <p14:creationId xmlns:p14="http://schemas.microsoft.com/office/powerpoint/2010/main" val="572284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E9160-8201-492C-8E60-64A88B3203AF}"/>
              </a:ext>
            </a:extLst>
          </p:cNvPr>
          <p:cNvSpPr>
            <a:spLocks noGrp="1"/>
          </p:cNvSpPr>
          <p:nvPr>
            <p:ph type="title"/>
          </p:nvPr>
        </p:nvSpPr>
        <p:spPr>
          <a:xfrm>
            <a:off x="317738" y="349223"/>
            <a:ext cx="10515600" cy="1325563"/>
          </a:xfrm>
        </p:spPr>
        <p:txBody>
          <a:bodyPr/>
          <a:lstStyle/>
          <a:p>
            <a:r>
              <a:rPr lang="en-GB" b="1" dirty="0"/>
              <a:t>Project methods and approach</a:t>
            </a:r>
          </a:p>
        </p:txBody>
      </p:sp>
      <p:sp>
        <p:nvSpPr>
          <p:cNvPr id="3" name="Content Placeholder 2">
            <a:extLst>
              <a:ext uri="{FF2B5EF4-FFF2-40B4-BE49-F238E27FC236}">
                <a16:creationId xmlns:a16="http://schemas.microsoft.com/office/drawing/2014/main" id="{0276AA37-AF7B-45AF-86AB-5CF6CAB14592}"/>
              </a:ext>
            </a:extLst>
          </p:cNvPr>
          <p:cNvSpPr>
            <a:spLocks noGrp="1"/>
          </p:cNvSpPr>
          <p:nvPr>
            <p:ph sz="quarter" idx="13"/>
          </p:nvPr>
        </p:nvSpPr>
        <p:spPr>
          <a:xfrm>
            <a:off x="317738" y="1439187"/>
            <a:ext cx="10925405" cy="4317558"/>
          </a:xfrm>
        </p:spPr>
        <p:txBody>
          <a:bodyPr>
            <a:normAutofit/>
          </a:bodyPr>
          <a:lstStyle/>
          <a:p>
            <a:r>
              <a:rPr lang="en-GB" sz="2400" dirty="0"/>
              <a:t>Convened an Advisory Group (met twice)  </a:t>
            </a:r>
          </a:p>
          <a:p>
            <a:r>
              <a:rPr lang="en-GB" sz="2400" dirty="0"/>
              <a:t>20 interviews conducted in Spring 2019.  Included; PSP leads, a funding manager, researchers &amp; patients. PSP leads reflected different organisations such as charities, universities and patient groups, some of which funded research</a:t>
            </a:r>
          </a:p>
          <a:p>
            <a:r>
              <a:rPr lang="en-GB" sz="2400" dirty="0"/>
              <a:t>Interviews taped, transcribed and analysed by Kristina and Sally.  Findings and themes developed using ‘illuminative evaluation’ approach</a:t>
            </a:r>
          </a:p>
          <a:p>
            <a:r>
              <a:rPr lang="en-GB" sz="2400" dirty="0"/>
              <a:t>Draft report checked with interviewees, collaborators and funders </a:t>
            </a:r>
          </a:p>
          <a:p>
            <a:r>
              <a:rPr lang="en-GB" sz="2400" dirty="0"/>
              <a:t>Final report agreed and launched in Sept 2019</a:t>
            </a:r>
          </a:p>
          <a:p>
            <a:endParaRPr lang="en-GB" dirty="0"/>
          </a:p>
          <a:p>
            <a:endParaRPr lang="en-GB" dirty="0"/>
          </a:p>
        </p:txBody>
      </p:sp>
      <p:pic>
        <p:nvPicPr>
          <p:cNvPr id="8194" name="Picture 2" descr="Image result for methods">
            <a:extLst>
              <a:ext uri="{FF2B5EF4-FFF2-40B4-BE49-F238E27FC236}">
                <a16:creationId xmlns:a16="http://schemas.microsoft.com/office/drawing/2014/main" id="{99C71D77-5BB4-4D6B-9EAD-85105A9D2F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17039" y="231424"/>
            <a:ext cx="2651126" cy="1325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66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46A55-82AF-4E90-9CC9-DF99527F816E}"/>
              </a:ext>
            </a:extLst>
          </p:cNvPr>
          <p:cNvSpPr>
            <a:spLocks noGrp="1"/>
          </p:cNvSpPr>
          <p:nvPr>
            <p:ph type="title"/>
          </p:nvPr>
        </p:nvSpPr>
        <p:spPr/>
        <p:txBody>
          <a:bodyPr/>
          <a:lstStyle/>
          <a:p>
            <a:r>
              <a:rPr lang="en-GB" b="1" dirty="0"/>
              <a:t>Summary of findings </a:t>
            </a:r>
            <a:endParaRPr lang="en-GB" dirty="0"/>
          </a:p>
        </p:txBody>
      </p:sp>
      <p:sp>
        <p:nvSpPr>
          <p:cNvPr id="3" name="Rectangle 2">
            <a:extLst>
              <a:ext uri="{FF2B5EF4-FFF2-40B4-BE49-F238E27FC236}">
                <a16:creationId xmlns:a16="http://schemas.microsoft.com/office/drawing/2014/main" id="{F965D292-2591-457D-9125-0AB129A533C1}"/>
              </a:ext>
            </a:extLst>
          </p:cNvPr>
          <p:cNvSpPr/>
          <p:nvPr/>
        </p:nvSpPr>
        <p:spPr>
          <a:xfrm>
            <a:off x="270343" y="1995809"/>
            <a:ext cx="11306755" cy="4154984"/>
          </a:xfrm>
          <a:prstGeom prst="rect">
            <a:avLst/>
          </a:prstGeom>
        </p:spPr>
        <p:txBody>
          <a:bodyPr wrap="square">
            <a:spAutoFit/>
          </a:bodyPr>
          <a:lstStyle/>
          <a:p>
            <a:pPr marL="342900" indent="-342900">
              <a:buFont typeface="Arial" panose="020B0604020202020204" pitchFamily="34" charset="0"/>
              <a:buChar char="•"/>
            </a:pPr>
            <a:r>
              <a:rPr lang="en-GB" sz="2400" dirty="0"/>
              <a:t>Narrative rather than quantitative findings, we tried to avoid notions of ‘success’ and ‘failure’ of JLA PSPs</a:t>
            </a:r>
          </a:p>
          <a:p>
            <a:endParaRPr lang="en-GB" sz="2400" dirty="0"/>
          </a:p>
          <a:p>
            <a:pPr marL="342900" indent="-342900">
              <a:buFont typeface="Arial" panose="020B0604020202020204" pitchFamily="34" charset="0"/>
              <a:buChar char="•"/>
            </a:pPr>
            <a:r>
              <a:rPr lang="en-GB" sz="2400" dirty="0"/>
              <a:t>There are PSPs that have real impact on research funding – and there are PSPs that don’t – a mixed picture from our sample.</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People often assume ‘impact’ is only about getting a prioritised research project funded – we found that this impact takes many forms</a:t>
            </a:r>
          </a:p>
          <a:p>
            <a:endParaRPr lang="en-GB" sz="2400" dirty="0"/>
          </a:p>
          <a:p>
            <a:pPr marL="342900" indent="-342900">
              <a:buFont typeface="Arial" panose="020B0604020202020204" pitchFamily="34" charset="0"/>
              <a:buChar char="•"/>
            </a:pPr>
            <a:r>
              <a:rPr lang="en-GB" sz="2400" dirty="0"/>
              <a:t>Impact is also about the people </a:t>
            </a:r>
            <a:r>
              <a:rPr lang="en-GB" sz="2400" i="1" dirty="0"/>
              <a:t>and</a:t>
            </a:r>
            <a:r>
              <a:rPr lang="en-GB" sz="2400" dirty="0"/>
              <a:t> organisations associated with a JLA PSP</a:t>
            </a:r>
          </a:p>
          <a:p>
            <a:endParaRPr lang="en-GB" sz="2400" dirty="0"/>
          </a:p>
        </p:txBody>
      </p:sp>
    </p:spTree>
    <p:extLst>
      <p:ext uri="{BB962C8B-B14F-4D97-AF65-F5344CB8AC3E}">
        <p14:creationId xmlns:p14="http://schemas.microsoft.com/office/powerpoint/2010/main" val="1176649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7B58B-D06E-4ECA-92CA-FC7FA386ED73}"/>
              </a:ext>
            </a:extLst>
          </p:cNvPr>
          <p:cNvSpPr>
            <a:spLocks noGrp="1"/>
          </p:cNvSpPr>
          <p:nvPr>
            <p:ph type="title"/>
          </p:nvPr>
        </p:nvSpPr>
        <p:spPr>
          <a:xfrm>
            <a:off x="1380018" y="605737"/>
            <a:ext cx="9603275" cy="1049235"/>
          </a:xfrm>
        </p:spPr>
        <p:txBody>
          <a:bodyPr>
            <a:normAutofit/>
          </a:bodyPr>
          <a:lstStyle/>
          <a:p>
            <a:r>
              <a:rPr lang="en-GB" sz="2800" b="1" dirty="0"/>
              <a:t>Patterns linked with positive impacts on research</a:t>
            </a:r>
            <a:endParaRPr lang="en-GB" sz="2800" dirty="0"/>
          </a:p>
        </p:txBody>
      </p:sp>
      <p:pic>
        <p:nvPicPr>
          <p:cNvPr id="3" name="Picture 2">
            <a:extLst>
              <a:ext uri="{FF2B5EF4-FFF2-40B4-BE49-F238E27FC236}">
                <a16:creationId xmlns:a16="http://schemas.microsoft.com/office/drawing/2014/main" id="{EE768EED-FC2D-4A23-9D71-D3FAF37BC9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24122" y="111967"/>
            <a:ext cx="1163248" cy="1254800"/>
          </a:xfrm>
          <a:prstGeom prst="rect">
            <a:avLst/>
          </a:prstGeom>
        </p:spPr>
      </p:pic>
      <p:sp>
        <p:nvSpPr>
          <p:cNvPr id="4" name="Rectangle 3">
            <a:extLst>
              <a:ext uri="{FF2B5EF4-FFF2-40B4-BE49-F238E27FC236}">
                <a16:creationId xmlns:a16="http://schemas.microsoft.com/office/drawing/2014/main" id="{34661E2F-883A-43C5-92BF-1DEAB0BCC6E5}"/>
              </a:ext>
            </a:extLst>
          </p:cNvPr>
          <p:cNvSpPr/>
          <p:nvPr/>
        </p:nvSpPr>
        <p:spPr>
          <a:xfrm>
            <a:off x="200108" y="2078901"/>
            <a:ext cx="11426024" cy="3826689"/>
          </a:xfrm>
          <a:prstGeom prst="rect">
            <a:avLst/>
          </a:prstGeom>
        </p:spPr>
        <p:txBody>
          <a:bodyPr wrap="square">
            <a:spAutoFit/>
          </a:bodyPr>
          <a:lstStyle/>
          <a:p>
            <a:pPr marL="342900" indent="-342900">
              <a:spcAft>
                <a:spcPts val="800"/>
              </a:spcAft>
              <a:buFont typeface="Arial" panose="020B0604020202020204" pitchFamily="34" charset="0"/>
              <a:buChar char="•"/>
            </a:pPr>
            <a:r>
              <a:rPr lang="en-GB" sz="2400" dirty="0"/>
              <a:t>When the </a:t>
            </a:r>
            <a:r>
              <a:rPr lang="en-GB" sz="2400" b="1" dirty="0">
                <a:solidFill>
                  <a:srgbClr val="FF0000"/>
                </a:solidFill>
              </a:rPr>
              <a:t>culture and values </a:t>
            </a:r>
            <a:r>
              <a:rPr lang="en-GB" sz="2400" dirty="0"/>
              <a:t>of a </a:t>
            </a:r>
            <a:r>
              <a:rPr lang="en-GB" sz="2400" b="1" dirty="0">
                <a:solidFill>
                  <a:srgbClr val="FF0000"/>
                </a:solidFill>
              </a:rPr>
              <a:t>PSP lead organisation </a:t>
            </a:r>
            <a:r>
              <a:rPr lang="en-GB" sz="2400" dirty="0"/>
              <a:t>(charities or universities) matched those of the JLA, then they made change happen. For example they: </a:t>
            </a:r>
          </a:p>
          <a:p>
            <a:pPr marL="342900" indent="-342900">
              <a:spcAft>
                <a:spcPts val="800"/>
              </a:spcAft>
              <a:buFont typeface="Arial" panose="020B0604020202020204" pitchFamily="34" charset="0"/>
              <a:buChar char="•"/>
            </a:pPr>
            <a:r>
              <a:rPr lang="en-GB" sz="2400" dirty="0"/>
              <a:t>integrated PSP priorities into their research strategy - </a:t>
            </a:r>
            <a:r>
              <a:rPr lang="en-GB" sz="2400" i="1" dirty="0"/>
              <a:t>MS PSP</a:t>
            </a:r>
          </a:p>
          <a:p>
            <a:pPr marL="342900" indent="-342900">
              <a:spcAft>
                <a:spcPts val="800"/>
              </a:spcAft>
              <a:buFont typeface="Arial" panose="020B0604020202020204" pitchFamily="34" charset="0"/>
              <a:buChar char="•"/>
            </a:pPr>
            <a:r>
              <a:rPr lang="en-GB" sz="2400" dirty="0"/>
              <a:t>funded projects that addressed Top 10 priorities - </a:t>
            </a:r>
            <a:r>
              <a:rPr lang="en-GB" sz="2400" i="1" dirty="0"/>
              <a:t>Multiple Sclerosis,  Autism, Tinnitus, Palliative and End of Life Care PSPs</a:t>
            </a:r>
          </a:p>
          <a:p>
            <a:pPr marL="342900" indent="-342900">
              <a:spcAft>
                <a:spcPts val="800"/>
              </a:spcAft>
              <a:buFont typeface="Arial" panose="020B0604020202020204" pitchFamily="34" charset="0"/>
              <a:buChar char="•"/>
            </a:pPr>
            <a:r>
              <a:rPr lang="en-GB" sz="2400" dirty="0"/>
              <a:t>took ownership of the Top 10, and responsibility for promoting them and tracking progress - </a:t>
            </a:r>
            <a:r>
              <a:rPr lang="en-GB" sz="2400" i="1" dirty="0"/>
              <a:t>Mild to Moderate Hearing Loss PSP</a:t>
            </a:r>
          </a:p>
          <a:p>
            <a:pPr marL="342900" indent="-342900">
              <a:spcAft>
                <a:spcPts val="800"/>
              </a:spcAft>
              <a:buFont typeface="Arial" panose="020B0604020202020204" pitchFamily="34" charset="0"/>
              <a:buChar char="•"/>
            </a:pPr>
            <a:r>
              <a:rPr lang="en-GB" sz="2400" dirty="0"/>
              <a:t>mapped the current research landscape to prioritise amongst the priorities – </a:t>
            </a:r>
            <a:r>
              <a:rPr lang="en-GB" sz="2400" i="1" dirty="0"/>
              <a:t>Palliative and End of Life Care PSP</a:t>
            </a:r>
          </a:p>
        </p:txBody>
      </p:sp>
    </p:spTree>
    <p:extLst>
      <p:ext uri="{BB962C8B-B14F-4D97-AF65-F5344CB8AC3E}">
        <p14:creationId xmlns:p14="http://schemas.microsoft.com/office/powerpoint/2010/main" val="174120538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1160</TotalTime>
  <Words>1623</Words>
  <Application>Microsoft Office PowerPoint</Application>
  <PresentationFormat>Widescreen</PresentationFormat>
  <Paragraphs>128</Paragraphs>
  <Slides>20</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Gill Sans MT</vt:lpstr>
      <vt:lpstr>Gallery</vt:lpstr>
      <vt:lpstr>‘More Than a Top 10’  How James Lind Alliance Priority Setting PartnershiPs’ transform research, people and organisations</vt:lpstr>
      <vt:lpstr>Content of this presentation </vt:lpstr>
      <vt:lpstr>Background to the project</vt:lpstr>
      <vt:lpstr>James Lind Alliance (JLA) </vt:lpstr>
      <vt:lpstr>Primary audience for the report</vt:lpstr>
      <vt:lpstr>Project objectives</vt:lpstr>
      <vt:lpstr>Project methods and approach</vt:lpstr>
      <vt:lpstr>Summary of findings </vt:lpstr>
      <vt:lpstr>Patterns linked with positive impacts on research</vt:lpstr>
      <vt:lpstr>Patterns linked to positive impacts on research</vt:lpstr>
      <vt:lpstr>Broader positive impacts - organisations</vt:lpstr>
      <vt:lpstr>Broader positive impacts - people</vt:lpstr>
      <vt:lpstr>Patterns linked to no impact on research</vt:lpstr>
      <vt:lpstr>Patterns linked to no impact on research</vt:lpstr>
      <vt:lpstr>Limitations</vt:lpstr>
      <vt:lpstr>Our reflections </vt:lpstr>
      <vt:lpstr>Our reflections </vt:lpstr>
      <vt:lpstr>PowerPoint Presentation</vt:lpstr>
      <vt:lpstr>Some questions to consider  </vt:lpstr>
      <vt:lpstr>Key Lessons at the end of each section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Crowe</dc:creator>
  <cp:lastModifiedBy>Kate Farrington</cp:lastModifiedBy>
  <cp:revision>83</cp:revision>
  <cp:lastPrinted>2020-02-03T11:25:32Z</cp:lastPrinted>
  <dcterms:created xsi:type="dcterms:W3CDTF">2019-12-12T17:08:14Z</dcterms:created>
  <dcterms:modified xsi:type="dcterms:W3CDTF">2020-02-06T09:30:16Z</dcterms:modified>
</cp:coreProperties>
</file>